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 id="2147483876" r:id="rId2"/>
  </p:sldMasterIdLst>
  <p:notesMasterIdLst>
    <p:notesMasterId r:id="rId40"/>
  </p:notesMasterIdLst>
  <p:handoutMasterIdLst>
    <p:handoutMasterId r:id="rId41"/>
  </p:handoutMasterIdLst>
  <p:sldIdLst>
    <p:sldId id="256" r:id="rId3"/>
    <p:sldId id="315" r:id="rId4"/>
    <p:sldId id="320" r:id="rId5"/>
    <p:sldId id="294" r:id="rId6"/>
    <p:sldId id="326" r:id="rId7"/>
    <p:sldId id="327" r:id="rId8"/>
    <p:sldId id="328" r:id="rId9"/>
    <p:sldId id="329" r:id="rId10"/>
    <p:sldId id="330" r:id="rId11"/>
    <p:sldId id="331" r:id="rId12"/>
    <p:sldId id="299" r:id="rId13"/>
    <p:sldId id="344" r:id="rId14"/>
    <p:sldId id="345" r:id="rId15"/>
    <p:sldId id="334" r:id="rId16"/>
    <p:sldId id="322" r:id="rId17"/>
    <p:sldId id="332" r:id="rId18"/>
    <p:sldId id="333" r:id="rId19"/>
    <p:sldId id="337" r:id="rId20"/>
    <p:sldId id="336" r:id="rId21"/>
    <p:sldId id="325" r:id="rId22"/>
    <p:sldId id="310" r:id="rId23"/>
    <p:sldId id="312" r:id="rId24"/>
    <p:sldId id="296" r:id="rId25"/>
    <p:sldId id="346" r:id="rId26"/>
    <p:sldId id="347" r:id="rId27"/>
    <p:sldId id="348" r:id="rId28"/>
    <p:sldId id="264" r:id="rId29"/>
    <p:sldId id="338" r:id="rId30"/>
    <p:sldId id="342" r:id="rId31"/>
    <p:sldId id="297" r:id="rId32"/>
    <p:sldId id="301" r:id="rId33"/>
    <p:sldId id="339" r:id="rId34"/>
    <p:sldId id="295" r:id="rId35"/>
    <p:sldId id="340" r:id="rId36"/>
    <p:sldId id="341" r:id="rId37"/>
    <p:sldId id="343" r:id="rId38"/>
    <p:sldId id="258"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190F"/>
    <a:srgbClr val="FDA023"/>
    <a:srgbClr val="C93C15"/>
    <a:srgbClr val="D83726"/>
    <a:srgbClr val="B62E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0" autoAdjust="0"/>
    <p:restoredTop sz="95787" autoAdjust="0"/>
  </p:normalViewPr>
  <p:slideViewPr>
    <p:cSldViewPr>
      <p:cViewPr varScale="1">
        <p:scale>
          <a:sx n="118" d="100"/>
          <a:sy n="118" d="100"/>
        </p:scale>
        <p:origin x="816" y="208"/>
      </p:cViewPr>
      <p:guideLst>
        <p:guide orient="horz" pos="2160"/>
        <p:guide pos="2880"/>
      </p:guideLst>
    </p:cSldViewPr>
  </p:slideViewPr>
  <p:outlineViewPr>
    <p:cViewPr>
      <p:scale>
        <a:sx n="33" d="100"/>
        <a:sy n="33" d="100"/>
      </p:scale>
      <p:origin x="3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577F7DE-E727-4B37-83B4-DFDAB82BFA9D}" type="datetimeFigureOut">
              <a:rPr lang="en-US" smtClean="0"/>
              <a:t>3/19/19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26DD966-85ED-433D-B64B-AEC79ED7D4DF}" type="slidenum">
              <a:rPr lang="en-US" smtClean="0"/>
              <a:t>‹#›</a:t>
            </a:fld>
            <a:endParaRPr lang="en-US" dirty="0"/>
          </a:p>
        </p:txBody>
      </p:sp>
    </p:spTree>
    <p:extLst>
      <p:ext uri="{BB962C8B-B14F-4D97-AF65-F5344CB8AC3E}">
        <p14:creationId xmlns:p14="http://schemas.microsoft.com/office/powerpoint/2010/main" val="4164590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3A7BC7E-7243-47DF-898E-65B9D2B67710}" type="datetimeFigureOut">
              <a:rPr lang="en-US" smtClean="0"/>
              <a:t>3/19/19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CADB73D-3AB2-4586-A13B-5D9E777F0FC8}" type="slidenum">
              <a:rPr lang="en-US" smtClean="0"/>
              <a:t>‹#›</a:t>
            </a:fld>
            <a:endParaRPr lang="en-US" dirty="0"/>
          </a:p>
        </p:txBody>
      </p:sp>
    </p:spTree>
    <p:extLst>
      <p:ext uri="{BB962C8B-B14F-4D97-AF65-F5344CB8AC3E}">
        <p14:creationId xmlns:p14="http://schemas.microsoft.com/office/powerpoint/2010/main" val="72689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ADB73D-3AB2-4586-A13B-5D9E777F0FC8}" type="slidenum">
              <a:rPr lang="en-US" smtClean="0"/>
              <a:t>1</a:t>
            </a:fld>
            <a:endParaRPr lang="en-US" dirty="0"/>
          </a:p>
        </p:txBody>
      </p:sp>
    </p:spTree>
    <p:extLst>
      <p:ext uri="{BB962C8B-B14F-4D97-AF65-F5344CB8AC3E}">
        <p14:creationId xmlns:p14="http://schemas.microsoft.com/office/powerpoint/2010/main" val="269649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ADB73D-3AB2-4586-A13B-5D9E777F0FC8}" type="slidenum">
              <a:rPr lang="en-US" smtClean="0"/>
              <a:t>6</a:t>
            </a:fld>
            <a:endParaRPr lang="en-US" dirty="0"/>
          </a:p>
        </p:txBody>
      </p:sp>
    </p:spTree>
    <p:extLst>
      <p:ext uri="{BB962C8B-B14F-4D97-AF65-F5344CB8AC3E}">
        <p14:creationId xmlns:p14="http://schemas.microsoft.com/office/powerpoint/2010/main" val="646672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1747" name="Notes Placeholder 2"/>
          <p:cNvSpPr>
            <a:spLocks noGrp="1"/>
          </p:cNvSpPr>
          <p:nvPr>
            <p:ph type="body" idx="1"/>
          </p:nvPr>
        </p:nvSpPr>
        <p:spPr>
          <a:noFill/>
        </p:spPr>
        <p:txBody>
          <a:bodyPr/>
          <a:lstStyle/>
          <a:p>
            <a:pPr marL="0" indent="0">
              <a:buFont typeface="Arial" panose="020B0604020202020204" pitchFamily="34" charset="0"/>
              <a:buNone/>
            </a:pPr>
            <a:endParaRPr lang="en-US" altLang="en-US" baseline="0" dirty="0">
              <a:ea typeface="ＭＳ Ｐゴシック" pitchFamily="34" charset="-128"/>
            </a:endParaRPr>
          </a:p>
        </p:txBody>
      </p:sp>
      <p:sp>
        <p:nvSpPr>
          <p:cNvPr id="31748" name="Date Placeholder 3"/>
          <p:cNvSpPr>
            <a:spLocks noGrp="1"/>
          </p:cNvSpPr>
          <p:nvPr>
            <p:ph type="dt" sz="quarter" idx="1"/>
          </p:nvPr>
        </p:nvSpPr>
        <p:spPr>
          <a:noFill/>
        </p:spPr>
        <p:txBody>
          <a:bodyPr/>
          <a:lstStyle>
            <a:lvl1pPr defTabSz="915217">
              <a:defRPr sz="1600">
                <a:solidFill>
                  <a:schemeClr val="tx1"/>
                </a:solidFill>
                <a:latin typeface="Arial" charset="0"/>
                <a:ea typeface="ＭＳ Ｐゴシック" pitchFamily="34" charset="-128"/>
              </a:defRPr>
            </a:lvl1pPr>
            <a:lvl2pPr marL="715214" indent="-275205" defTabSz="915217">
              <a:defRPr sz="1600">
                <a:solidFill>
                  <a:schemeClr val="tx1"/>
                </a:solidFill>
                <a:latin typeface="Arial" charset="0"/>
                <a:ea typeface="ＭＳ Ｐゴシック" pitchFamily="34" charset="-128"/>
              </a:defRPr>
            </a:lvl2pPr>
            <a:lvl3pPr marL="1100821" indent="-219204" defTabSz="915217">
              <a:defRPr sz="1600">
                <a:solidFill>
                  <a:schemeClr val="tx1"/>
                </a:solidFill>
                <a:latin typeface="Arial" charset="0"/>
                <a:ea typeface="ＭＳ Ｐゴシック" pitchFamily="34" charset="-128"/>
              </a:defRPr>
            </a:lvl3pPr>
            <a:lvl4pPr marL="1540829" indent="-219204" defTabSz="915217">
              <a:defRPr sz="1600">
                <a:solidFill>
                  <a:schemeClr val="tx1"/>
                </a:solidFill>
                <a:latin typeface="Arial" charset="0"/>
                <a:ea typeface="ＭＳ Ｐゴシック" pitchFamily="34" charset="-128"/>
              </a:defRPr>
            </a:lvl4pPr>
            <a:lvl5pPr marL="1982438" indent="-219204" defTabSz="915217">
              <a:defRPr sz="1600">
                <a:solidFill>
                  <a:schemeClr val="tx1"/>
                </a:solidFill>
                <a:latin typeface="Arial" charset="0"/>
                <a:ea typeface="ＭＳ Ｐゴシック" pitchFamily="34" charset="-128"/>
              </a:defRPr>
            </a:lvl5pPr>
            <a:lvl6pPr marL="2443246" indent="-219204" algn="ctr" defTabSz="915217" eaLnBrk="0" fontAlgn="base" hangingPunct="0">
              <a:spcBef>
                <a:spcPct val="0"/>
              </a:spcBef>
              <a:spcAft>
                <a:spcPct val="0"/>
              </a:spcAft>
              <a:defRPr sz="1600">
                <a:solidFill>
                  <a:schemeClr val="tx1"/>
                </a:solidFill>
                <a:latin typeface="Arial" charset="0"/>
                <a:ea typeface="ＭＳ Ｐゴシック" pitchFamily="34" charset="-128"/>
              </a:defRPr>
            </a:lvl6pPr>
            <a:lvl7pPr marL="2904055" indent="-219204" algn="ctr" defTabSz="915217" eaLnBrk="0" fontAlgn="base" hangingPunct="0">
              <a:spcBef>
                <a:spcPct val="0"/>
              </a:spcBef>
              <a:spcAft>
                <a:spcPct val="0"/>
              </a:spcAft>
              <a:defRPr sz="1600">
                <a:solidFill>
                  <a:schemeClr val="tx1"/>
                </a:solidFill>
                <a:latin typeface="Arial" charset="0"/>
                <a:ea typeface="ＭＳ Ｐゴシック" pitchFamily="34" charset="-128"/>
              </a:defRPr>
            </a:lvl7pPr>
            <a:lvl8pPr marL="3364863" indent="-219204" algn="ctr" defTabSz="915217" eaLnBrk="0" fontAlgn="base" hangingPunct="0">
              <a:spcBef>
                <a:spcPct val="0"/>
              </a:spcBef>
              <a:spcAft>
                <a:spcPct val="0"/>
              </a:spcAft>
              <a:defRPr sz="1600">
                <a:solidFill>
                  <a:schemeClr val="tx1"/>
                </a:solidFill>
                <a:latin typeface="Arial" charset="0"/>
                <a:ea typeface="ＭＳ Ｐゴシック" pitchFamily="34" charset="-128"/>
              </a:defRPr>
            </a:lvl8pPr>
            <a:lvl9pPr marL="3825672" indent="-219204" algn="ctr" defTabSz="915217" eaLnBrk="0" fontAlgn="base" hangingPunct="0">
              <a:spcBef>
                <a:spcPct val="0"/>
              </a:spcBef>
              <a:spcAft>
                <a:spcPct val="0"/>
              </a:spcAft>
              <a:defRPr sz="1600">
                <a:solidFill>
                  <a:schemeClr val="tx1"/>
                </a:solidFill>
                <a:latin typeface="Arial" charset="0"/>
                <a:ea typeface="ＭＳ Ｐゴシック" pitchFamily="34" charset="-128"/>
              </a:defRPr>
            </a:lvl9pPr>
          </a:lstStyle>
          <a:p>
            <a:fld id="{E7EA9A7E-6AAE-4408-A94C-9036BABCD501}" type="datetime1">
              <a:rPr lang="en-US" altLang="en-US" sz="1100"/>
              <a:pPr/>
              <a:t>3/19/19</a:t>
            </a:fld>
            <a:endParaRPr lang="en-US" altLang="en-US" sz="1100" dirty="0"/>
          </a:p>
        </p:txBody>
      </p:sp>
      <p:sp>
        <p:nvSpPr>
          <p:cNvPr id="31749" name="Slide Number Placeholder 4"/>
          <p:cNvSpPr>
            <a:spLocks noGrp="1"/>
          </p:cNvSpPr>
          <p:nvPr>
            <p:ph type="sldNum" sz="quarter" idx="5"/>
          </p:nvPr>
        </p:nvSpPr>
        <p:spPr>
          <a:noFill/>
        </p:spPr>
        <p:txBody>
          <a:bodyPr/>
          <a:lstStyle>
            <a:lvl1pPr defTabSz="915217">
              <a:defRPr sz="1600">
                <a:solidFill>
                  <a:schemeClr val="tx1"/>
                </a:solidFill>
                <a:latin typeface="Arial" charset="0"/>
                <a:ea typeface="ＭＳ Ｐゴシック" pitchFamily="34" charset="-128"/>
              </a:defRPr>
            </a:lvl1pPr>
            <a:lvl2pPr marL="715214" indent="-275205" defTabSz="915217">
              <a:defRPr sz="1600">
                <a:solidFill>
                  <a:schemeClr val="tx1"/>
                </a:solidFill>
                <a:latin typeface="Arial" charset="0"/>
                <a:ea typeface="ＭＳ Ｐゴシック" pitchFamily="34" charset="-128"/>
              </a:defRPr>
            </a:lvl2pPr>
            <a:lvl3pPr marL="1100821" indent="-219204" defTabSz="915217">
              <a:defRPr sz="1600">
                <a:solidFill>
                  <a:schemeClr val="tx1"/>
                </a:solidFill>
                <a:latin typeface="Arial" charset="0"/>
                <a:ea typeface="ＭＳ Ｐゴシック" pitchFamily="34" charset="-128"/>
              </a:defRPr>
            </a:lvl3pPr>
            <a:lvl4pPr marL="1540829" indent="-219204" defTabSz="915217">
              <a:defRPr sz="1600">
                <a:solidFill>
                  <a:schemeClr val="tx1"/>
                </a:solidFill>
                <a:latin typeface="Arial" charset="0"/>
                <a:ea typeface="ＭＳ Ｐゴシック" pitchFamily="34" charset="-128"/>
              </a:defRPr>
            </a:lvl4pPr>
            <a:lvl5pPr marL="1982438" indent="-219204" defTabSz="915217">
              <a:defRPr sz="1600">
                <a:solidFill>
                  <a:schemeClr val="tx1"/>
                </a:solidFill>
                <a:latin typeface="Arial" charset="0"/>
                <a:ea typeface="ＭＳ Ｐゴシック" pitchFamily="34" charset="-128"/>
              </a:defRPr>
            </a:lvl5pPr>
            <a:lvl6pPr marL="2443246" indent="-219204" algn="ctr" defTabSz="915217" eaLnBrk="0" fontAlgn="base" hangingPunct="0">
              <a:spcBef>
                <a:spcPct val="0"/>
              </a:spcBef>
              <a:spcAft>
                <a:spcPct val="0"/>
              </a:spcAft>
              <a:defRPr sz="1600">
                <a:solidFill>
                  <a:schemeClr val="tx1"/>
                </a:solidFill>
                <a:latin typeface="Arial" charset="0"/>
                <a:ea typeface="ＭＳ Ｐゴシック" pitchFamily="34" charset="-128"/>
              </a:defRPr>
            </a:lvl6pPr>
            <a:lvl7pPr marL="2904055" indent="-219204" algn="ctr" defTabSz="915217" eaLnBrk="0" fontAlgn="base" hangingPunct="0">
              <a:spcBef>
                <a:spcPct val="0"/>
              </a:spcBef>
              <a:spcAft>
                <a:spcPct val="0"/>
              </a:spcAft>
              <a:defRPr sz="1600">
                <a:solidFill>
                  <a:schemeClr val="tx1"/>
                </a:solidFill>
                <a:latin typeface="Arial" charset="0"/>
                <a:ea typeface="ＭＳ Ｐゴシック" pitchFamily="34" charset="-128"/>
              </a:defRPr>
            </a:lvl7pPr>
            <a:lvl8pPr marL="3364863" indent="-219204" algn="ctr" defTabSz="915217" eaLnBrk="0" fontAlgn="base" hangingPunct="0">
              <a:spcBef>
                <a:spcPct val="0"/>
              </a:spcBef>
              <a:spcAft>
                <a:spcPct val="0"/>
              </a:spcAft>
              <a:defRPr sz="1600">
                <a:solidFill>
                  <a:schemeClr val="tx1"/>
                </a:solidFill>
                <a:latin typeface="Arial" charset="0"/>
                <a:ea typeface="ＭＳ Ｐゴシック" pitchFamily="34" charset="-128"/>
              </a:defRPr>
            </a:lvl8pPr>
            <a:lvl9pPr marL="3825672" indent="-219204" algn="ctr" defTabSz="915217" eaLnBrk="0" fontAlgn="base" hangingPunct="0">
              <a:spcBef>
                <a:spcPct val="0"/>
              </a:spcBef>
              <a:spcAft>
                <a:spcPct val="0"/>
              </a:spcAft>
              <a:defRPr sz="1600">
                <a:solidFill>
                  <a:schemeClr val="tx1"/>
                </a:solidFill>
                <a:latin typeface="Arial" charset="0"/>
                <a:ea typeface="ＭＳ Ｐゴシック" pitchFamily="34" charset="-128"/>
              </a:defRPr>
            </a:lvl9pPr>
          </a:lstStyle>
          <a:p>
            <a:fld id="{446A0680-3E30-4A72-B41B-E0F8C8FA5338}" type="slidenum">
              <a:rPr lang="en-US" altLang="en-US" sz="1100"/>
              <a:pPr/>
              <a:t>7</a:t>
            </a:fld>
            <a:endParaRPr lang="en-US" altLang="en-US" sz="11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3315" name="Notes Placeholder 2"/>
          <p:cNvSpPr>
            <a:spLocks noGrp="1"/>
          </p:cNvSpPr>
          <p:nvPr>
            <p:ph type="body" idx="1"/>
          </p:nvPr>
        </p:nvSpPr>
        <p:spPr>
          <a:noFill/>
        </p:spPr>
        <p:txBody>
          <a:bodyPr/>
          <a:lstStyle/>
          <a:p>
            <a:endParaRPr lang="en-US" altLang="en-US" dirty="0">
              <a:ea typeface="ＭＳ Ｐゴシック" pitchFamily="34" charset="-128"/>
            </a:endParaRPr>
          </a:p>
        </p:txBody>
      </p:sp>
      <p:sp>
        <p:nvSpPr>
          <p:cNvPr id="13316" name="Date Placeholder 3"/>
          <p:cNvSpPr>
            <a:spLocks noGrp="1"/>
          </p:cNvSpPr>
          <p:nvPr>
            <p:ph type="dt" sz="quarter" idx="1"/>
          </p:nvPr>
        </p:nvSpPr>
        <p:spPr>
          <a:noFill/>
        </p:spPr>
        <p:txBody>
          <a:bodyPr/>
          <a:lstStyle>
            <a:lvl1pPr defTabSz="916585">
              <a:defRPr sz="1500">
                <a:solidFill>
                  <a:schemeClr val="tx1"/>
                </a:solidFill>
                <a:latin typeface="Arial" charset="0"/>
                <a:ea typeface="ＭＳ Ｐゴシック" pitchFamily="34" charset="-128"/>
              </a:defRPr>
            </a:lvl1pPr>
            <a:lvl2pPr marL="716130" indent="-275434" defTabSz="916585">
              <a:defRPr sz="1500">
                <a:solidFill>
                  <a:schemeClr val="tx1"/>
                </a:solidFill>
                <a:latin typeface="Arial" charset="0"/>
                <a:ea typeface="ＭＳ Ｐゴシック" pitchFamily="34" charset="-128"/>
              </a:defRPr>
            </a:lvl2pPr>
            <a:lvl3pPr marL="1101738" indent="-220348" defTabSz="916585">
              <a:defRPr sz="1500">
                <a:solidFill>
                  <a:schemeClr val="tx1"/>
                </a:solidFill>
                <a:latin typeface="Arial" charset="0"/>
                <a:ea typeface="ＭＳ Ｐゴシック" pitchFamily="34" charset="-128"/>
              </a:defRPr>
            </a:lvl3pPr>
            <a:lvl4pPr marL="1542433" indent="-220348" defTabSz="916585">
              <a:defRPr sz="1500">
                <a:solidFill>
                  <a:schemeClr val="tx1"/>
                </a:solidFill>
                <a:latin typeface="Arial" charset="0"/>
                <a:ea typeface="ＭＳ Ｐゴシック" pitchFamily="34" charset="-128"/>
              </a:defRPr>
            </a:lvl4pPr>
            <a:lvl5pPr marL="1983128" indent="-220348" defTabSz="916585">
              <a:defRPr sz="1500">
                <a:solidFill>
                  <a:schemeClr val="tx1"/>
                </a:solidFill>
                <a:latin typeface="Arial" charset="0"/>
                <a:ea typeface="ＭＳ Ｐゴシック" pitchFamily="34" charset="-128"/>
              </a:defRPr>
            </a:lvl5pPr>
            <a:lvl6pPr marL="2423823" indent="-220348" algn="ctr" defTabSz="916585" eaLnBrk="0" fontAlgn="base" hangingPunct="0">
              <a:spcBef>
                <a:spcPct val="0"/>
              </a:spcBef>
              <a:spcAft>
                <a:spcPct val="0"/>
              </a:spcAft>
              <a:defRPr sz="1500">
                <a:solidFill>
                  <a:schemeClr val="tx1"/>
                </a:solidFill>
                <a:latin typeface="Arial" charset="0"/>
                <a:ea typeface="ＭＳ Ｐゴシック" pitchFamily="34" charset="-128"/>
              </a:defRPr>
            </a:lvl6pPr>
            <a:lvl7pPr marL="2864518" indent="-220348" algn="ctr" defTabSz="916585" eaLnBrk="0" fontAlgn="base" hangingPunct="0">
              <a:spcBef>
                <a:spcPct val="0"/>
              </a:spcBef>
              <a:spcAft>
                <a:spcPct val="0"/>
              </a:spcAft>
              <a:defRPr sz="1500">
                <a:solidFill>
                  <a:schemeClr val="tx1"/>
                </a:solidFill>
                <a:latin typeface="Arial" charset="0"/>
                <a:ea typeface="ＭＳ Ｐゴシック" pitchFamily="34" charset="-128"/>
              </a:defRPr>
            </a:lvl7pPr>
            <a:lvl8pPr marL="3305213" indent="-220348" algn="ctr" defTabSz="916585" eaLnBrk="0" fontAlgn="base" hangingPunct="0">
              <a:spcBef>
                <a:spcPct val="0"/>
              </a:spcBef>
              <a:spcAft>
                <a:spcPct val="0"/>
              </a:spcAft>
              <a:defRPr sz="1500">
                <a:solidFill>
                  <a:schemeClr val="tx1"/>
                </a:solidFill>
                <a:latin typeface="Arial" charset="0"/>
                <a:ea typeface="ＭＳ Ｐゴシック" pitchFamily="34" charset="-128"/>
              </a:defRPr>
            </a:lvl8pPr>
            <a:lvl9pPr marL="3745908" indent="-220348" algn="ctr" defTabSz="916585" eaLnBrk="0" fontAlgn="base" hangingPunct="0">
              <a:spcBef>
                <a:spcPct val="0"/>
              </a:spcBef>
              <a:spcAft>
                <a:spcPct val="0"/>
              </a:spcAft>
              <a:defRPr sz="1500">
                <a:solidFill>
                  <a:schemeClr val="tx1"/>
                </a:solidFill>
                <a:latin typeface="Arial" charset="0"/>
                <a:ea typeface="ＭＳ Ｐゴシック" pitchFamily="34" charset="-128"/>
              </a:defRPr>
            </a:lvl9pPr>
          </a:lstStyle>
          <a:p>
            <a:fld id="{37B3F5B5-539F-4D9A-8DA1-E492D86FF133}" type="datetime1">
              <a:rPr lang="en-US" altLang="en-US" sz="1200"/>
              <a:pPr/>
              <a:t>3/19/19</a:t>
            </a:fld>
            <a:endParaRPr lang="en-US" altLang="en-US" sz="1200" dirty="0"/>
          </a:p>
        </p:txBody>
      </p:sp>
      <p:sp>
        <p:nvSpPr>
          <p:cNvPr id="13317" name="Slide Number Placeholder 4"/>
          <p:cNvSpPr>
            <a:spLocks noGrp="1"/>
          </p:cNvSpPr>
          <p:nvPr>
            <p:ph type="sldNum" sz="quarter" idx="5"/>
          </p:nvPr>
        </p:nvSpPr>
        <p:spPr>
          <a:noFill/>
        </p:spPr>
        <p:txBody>
          <a:bodyPr/>
          <a:lstStyle>
            <a:lvl1pPr defTabSz="916585">
              <a:defRPr sz="1500">
                <a:solidFill>
                  <a:schemeClr val="tx1"/>
                </a:solidFill>
                <a:latin typeface="Arial" charset="0"/>
                <a:ea typeface="ＭＳ Ｐゴシック" pitchFamily="34" charset="-128"/>
              </a:defRPr>
            </a:lvl1pPr>
            <a:lvl2pPr marL="716130" indent="-275434" defTabSz="916585">
              <a:defRPr sz="1500">
                <a:solidFill>
                  <a:schemeClr val="tx1"/>
                </a:solidFill>
                <a:latin typeface="Arial" charset="0"/>
                <a:ea typeface="ＭＳ Ｐゴシック" pitchFamily="34" charset="-128"/>
              </a:defRPr>
            </a:lvl2pPr>
            <a:lvl3pPr marL="1101738" indent="-220348" defTabSz="916585">
              <a:defRPr sz="1500">
                <a:solidFill>
                  <a:schemeClr val="tx1"/>
                </a:solidFill>
                <a:latin typeface="Arial" charset="0"/>
                <a:ea typeface="ＭＳ Ｐゴシック" pitchFamily="34" charset="-128"/>
              </a:defRPr>
            </a:lvl3pPr>
            <a:lvl4pPr marL="1542433" indent="-220348" defTabSz="916585">
              <a:defRPr sz="1500">
                <a:solidFill>
                  <a:schemeClr val="tx1"/>
                </a:solidFill>
                <a:latin typeface="Arial" charset="0"/>
                <a:ea typeface="ＭＳ Ｐゴシック" pitchFamily="34" charset="-128"/>
              </a:defRPr>
            </a:lvl4pPr>
            <a:lvl5pPr marL="1983128" indent="-220348" defTabSz="916585">
              <a:defRPr sz="1500">
                <a:solidFill>
                  <a:schemeClr val="tx1"/>
                </a:solidFill>
                <a:latin typeface="Arial" charset="0"/>
                <a:ea typeface="ＭＳ Ｐゴシック" pitchFamily="34" charset="-128"/>
              </a:defRPr>
            </a:lvl5pPr>
            <a:lvl6pPr marL="2423823" indent="-220348" algn="ctr" defTabSz="916585" eaLnBrk="0" fontAlgn="base" hangingPunct="0">
              <a:spcBef>
                <a:spcPct val="0"/>
              </a:spcBef>
              <a:spcAft>
                <a:spcPct val="0"/>
              </a:spcAft>
              <a:defRPr sz="1500">
                <a:solidFill>
                  <a:schemeClr val="tx1"/>
                </a:solidFill>
                <a:latin typeface="Arial" charset="0"/>
                <a:ea typeface="ＭＳ Ｐゴシック" pitchFamily="34" charset="-128"/>
              </a:defRPr>
            </a:lvl6pPr>
            <a:lvl7pPr marL="2864518" indent="-220348" algn="ctr" defTabSz="916585" eaLnBrk="0" fontAlgn="base" hangingPunct="0">
              <a:spcBef>
                <a:spcPct val="0"/>
              </a:spcBef>
              <a:spcAft>
                <a:spcPct val="0"/>
              </a:spcAft>
              <a:defRPr sz="1500">
                <a:solidFill>
                  <a:schemeClr val="tx1"/>
                </a:solidFill>
                <a:latin typeface="Arial" charset="0"/>
                <a:ea typeface="ＭＳ Ｐゴシック" pitchFamily="34" charset="-128"/>
              </a:defRPr>
            </a:lvl7pPr>
            <a:lvl8pPr marL="3305213" indent="-220348" algn="ctr" defTabSz="916585" eaLnBrk="0" fontAlgn="base" hangingPunct="0">
              <a:spcBef>
                <a:spcPct val="0"/>
              </a:spcBef>
              <a:spcAft>
                <a:spcPct val="0"/>
              </a:spcAft>
              <a:defRPr sz="1500">
                <a:solidFill>
                  <a:schemeClr val="tx1"/>
                </a:solidFill>
                <a:latin typeface="Arial" charset="0"/>
                <a:ea typeface="ＭＳ Ｐゴシック" pitchFamily="34" charset="-128"/>
              </a:defRPr>
            </a:lvl8pPr>
            <a:lvl9pPr marL="3745908" indent="-220348" algn="ctr" defTabSz="916585" eaLnBrk="0" fontAlgn="base" hangingPunct="0">
              <a:spcBef>
                <a:spcPct val="0"/>
              </a:spcBef>
              <a:spcAft>
                <a:spcPct val="0"/>
              </a:spcAft>
              <a:defRPr sz="1500">
                <a:solidFill>
                  <a:schemeClr val="tx1"/>
                </a:solidFill>
                <a:latin typeface="Arial" charset="0"/>
                <a:ea typeface="ＭＳ Ｐゴシック" pitchFamily="34" charset="-128"/>
              </a:defRPr>
            </a:lvl9pPr>
          </a:lstStyle>
          <a:p>
            <a:fld id="{A53AB369-976F-4B4B-9840-973D4E4B4470}" type="slidenum">
              <a:rPr lang="en-US" altLang="en-US" sz="1200"/>
              <a:pPr/>
              <a:t>8</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p:cNvSpPr>
          <p:nvPr>
            <p:ph type="sldImg"/>
          </p:nvPr>
        </p:nvSpPr>
        <p:spPr bwMode="auto">
          <a:xfrm>
            <a:off x="2933700" y="514350"/>
            <a:ext cx="3429000" cy="257175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bwMode="auto">
          <a:xfrm>
            <a:off x="1239520" y="3258019"/>
            <a:ext cx="6817360" cy="3085866"/>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4090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CDA932-5975-9045-8D18-DEC64C09473D}" type="slidenum">
              <a:rPr lang="en-US" smtClean="0"/>
              <a:pPr/>
              <a:t>17</a:t>
            </a:fld>
            <a:endParaRPr lang="en-US"/>
          </a:p>
        </p:txBody>
      </p:sp>
    </p:spTree>
    <p:extLst>
      <p:ext uri="{BB962C8B-B14F-4D97-AF65-F5344CB8AC3E}">
        <p14:creationId xmlns:p14="http://schemas.microsoft.com/office/powerpoint/2010/main" val="2675970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endParaRPr lang="en-US" alt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0CADB73D-3AB2-4586-A13B-5D9E777F0FC8}" type="slidenum">
              <a:rPr lang="en-US" smtClean="0"/>
              <a:t>31</a:t>
            </a:fld>
            <a:endParaRPr lang="en-US" dirty="0"/>
          </a:p>
        </p:txBody>
      </p:sp>
    </p:spTree>
    <p:extLst>
      <p:ext uri="{BB962C8B-B14F-4D97-AF65-F5344CB8AC3E}">
        <p14:creationId xmlns:p14="http://schemas.microsoft.com/office/powerpoint/2010/main" val="949643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ADB73D-3AB2-4586-A13B-5D9E777F0FC8}" type="slidenum">
              <a:rPr lang="en-US" smtClean="0"/>
              <a:t>37</a:t>
            </a:fld>
            <a:endParaRPr lang="en-US" dirty="0"/>
          </a:p>
        </p:txBody>
      </p:sp>
    </p:spTree>
    <p:extLst>
      <p:ext uri="{BB962C8B-B14F-4D97-AF65-F5344CB8AC3E}">
        <p14:creationId xmlns:p14="http://schemas.microsoft.com/office/powerpoint/2010/main" val="180869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C2F4CEF7-0071-4C51-975F-7C178DE8FE4F}" type="datetimeFigureOut">
              <a:rPr lang="en-US" smtClean="0"/>
              <a:t>3/19/19</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378AFE46-1D30-489A-B04A-B9B182C1DFDE}"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2F4CEF7-0071-4C51-975F-7C178DE8FE4F}" type="datetimeFigureOut">
              <a:rPr lang="en-US" smtClean="0"/>
              <a:t>3/19/19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8AFE46-1D30-489A-B04A-B9B182C1DFD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C2F4CEF7-0071-4C51-975F-7C178DE8FE4F}" type="datetimeFigureOut">
              <a:rPr lang="en-US" smtClean="0"/>
              <a:t>3/19/19</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378AFE46-1D30-489A-B04A-B9B182C1DFDE}"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8DDFBA-2364-45D0-ABF1-88ED6155A36E}" type="datetimeFigureOut">
              <a:rPr lang="en-US" smtClean="0"/>
              <a:t>3/19/19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4E308-1F46-4B03-9CAD-DE9E2B719AF3}" type="slidenum">
              <a:rPr lang="en-US" smtClean="0"/>
              <a:t>‹#›</a:t>
            </a:fld>
            <a:endParaRPr lang="en-US" dirty="0"/>
          </a:p>
        </p:txBody>
      </p:sp>
    </p:spTree>
    <p:extLst>
      <p:ext uri="{BB962C8B-B14F-4D97-AF65-F5344CB8AC3E}">
        <p14:creationId xmlns:p14="http://schemas.microsoft.com/office/powerpoint/2010/main" val="1075562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DDFBA-2364-45D0-ABF1-88ED6155A36E}" type="datetimeFigureOut">
              <a:rPr lang="en-US" smtClean="0"/>
              <a:t>3/19/19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4E308-1F46-4B03-9CAD-DE9E2B719AF3}" type="slidenum">
              <a:rPr lang="en-US" smtClean="0"/>
              <a:t>‹#›</a:t>
            </a:fld>
            <a:endParaRPr lang="en-US" dirty="0"/>
          </a:p>
        </p:txBody>
      </p:sp>
    </p:spTree>
    <p:extLst>
      <p:ext uri="{BB962C8B-B14F-4D97-AF65-F5344CB8AC3E}">
        <p14:creationId xmlns:p14="http://schemas.microsoft.com/office/powerpoint/2010/main" val="1062185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8DDFBA-2364-45D0-ABF1-88ED6155A36E}" type="datetimeFigureOut">
              <a:rPr lang="en-US" smtClean="0"/>
              <a:t>3/19/19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4E308-1F46-4B03-9CAD-DE9E2B719AF3}" type="slidenum">
              <a:rPr lang="en-US" smtClean="0"/>
              <a:t>‹#›</a:t>
            </a:fld>
            <a:endParaRPr lang="en-US" dirty="0"/>
          </a:p>
        </p:txBody>
      </p:sp>
    </p:spTree>
    <p:extLst>
      <p:ext uri="{BB962C8B-B14F-4D97-AF65-F5344CB8AC3E}">
        <p14:creationId xmlns:p14="http://schemas.microsoft.com/office/powerpoint/2010/main" val="405416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8DDFBA-2364-45D0-ABF1-88ED6155A36E}" type="datetimeFigureOut">
              <a:rPr lang="en-US" smtClean="0"/>
              <a:t>3/19/19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4E308-1F46-4B03-9CAD-DE9E2B719AF3}" type="slidenum">
              <a:rPr lang="en-US" smtClean="0"/>
              <a:t>‹#›</a:t>
            </a:fld>
            <a:endParaRPr lang="en-US" dirty="0"/>
          </a:p>
        </p:txBody>
      </p:sp>
    </p:spTree>
    <p:extLst>
      <p:ext uri="{BB962C8B-B14F-4D97-AF65-F5344CB8AC3E}">
        <p14:creationId xmlns:p14="http://schemas.microsoft.com/office/powerpoint/2010/main" val="1970149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8DDFBA-2364-45D0-ABF1-88ED6155A36E}" type="datetimeFigureOut">
              <a:rPr lang="en-US" smtClean="0"/>
              <a:t>3/19/19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94E308-1F46-4B03-9CAD-DE9E2B719AF3}" type="slidenum">
              <a:rPr lang="en-US" smtClean="0"/>
              <a:t>‹#›</a:t>
            </a:fld>
            <a:endParaRPr lang="en-US" dirty="0"/>
          </a:p>
        </p:txBody>
      </p:sp>
    </p:spTree>
    <p:extLst>
      <p:ext uri="{BB962C8B-B14F-4D97-AF65-F5344CB8AC3E}">
        <p14:creationId xmlns:p14="http://schemas.microsoft.com/office/powerpoint/2010/main" val="2325023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8DDFBA-2364-45D0-ABF1-88ED6155A36E}" type="datetimeFigureOut">
              <a:rPr lang="en-US" smtClean="0"/>
              <a:t>3/19/19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4E308-1F46-4B03-9CAD-DE9E2B719AF3}" type="slidenum">
              <a:rPr lang="en-US" smtClean="0"/>
              <a:t>‹#›</a:t>
            </a:fld>
            <a:endParaRPr lang="en-US" dirty="0"/>
          </a:p>
        </p:txBody>
      </p:sp>
    </p:spTree>
    <p:extLst>
      <p:ext uri="{BB962C8B-B14F-4D97-AF65-F5344CB8AC3E}">
        <p14:creationId xmlns:p14="http://schemas.microsoft.com/office/powerpoint/2010/main" val="3470669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DDFBA-2364-45D0-ABF1-88ED6155A36E}" type="datetimeFigureOut">
              <a:rPr lang="en-US" smtClean="0"/>
              <a:t>3/19/19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94E308-1F46-4B03-9CAD-DE9E2B719AF3}" type="slidenum">
              <a:rPr lang="en-US" smtClean="0"/>
              <a:t>‹#›</a:t>
            </a:fld>
            <a:endParaRPr lang="en-US" dirty="0"/>
          </a:p>
        </p:txBody>
      </p:sp>
    </p:spTree>
    <p:extLst>
      <p:ext uri="{BB962C8B-B14F-4D97-AF65-F5344CB8AC3E}">
        <p14:creationId xmlns:p14="http://schemas.microsoft.com/office/powerpoint/2010/main" val="85704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8DDFBA-2364-45D0-ABF1-88ED6155A36E}" type="datetimeFigureOut">
              <a:rPr lang="en-US" smtClean="0"/>
              <a:t>3/19/19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4E308-1F46-4B03-9CAD-DE9E2B719AF3}" type="slidenum">
              <a:rPr lang="en-US" smtClean="0"/>
              <a:t>‹#›</a:t>
            </a:fld>
            <a:endParaRPr lang="en-US" dirty="0"/>
          </a:p>
        </p:txBody>
      </p:sp>
    </p:spTree>
    <p:extLst>
      <p:ext uri="{BB962C8B-B14F-4D97-AF65-F5344CB8AC3E}">
        <p14:creationId xmlns:p14="http://schemas.microsoft.com/office/powerpoint/2010/main" val="640497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C2F4CEF7-0071-4C51-975F-7C178DE8FE4F}" type="datetimeFigureOut">
              <a:rPr lang="en-US" smtClean="0"/>
              <a:t>3/19/19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78AFE46-1D30-489A-B04A-B9B182C1DFDE}"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8DDFBA-2364-45D0-ABF1-88ED6155A36E}" type="datetimeFigureOut">
              <a:rPr lang="en-US" smtClean="0"/>
              <a:t>3/19/19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4E308-1F46-4B03-9CAD-DE9E2B719AF3}" type="slidenum">
              <a:rPr lang="en-US" smtClean="0"/>
              <a:t>‹#›</a:t>
            </a:fld>
            <a:endParaRPr lang="en-US" dirty="0"/>
          </a:p>
        </p:txBody>
      </p:sp>
    </p:spTree>
    <p:extLst>
      <p:ext uri="{BB962C8B-B14F-4D97-AF65-F5344CB8AC3E}">
        <p14:creationId xmlns:p14="http://schemas.microsoft.com/office/powerpoint/2010/main" val="3928124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DDFBA-2364-45D0-ABF1-88ED6155A36E}" type="datetimeFigureOut">
              <a:rPr lang="en-US" smtClean="0"/>
              <a:t>3/19/19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4E308-1F46-4B03-9CAD-DE9E2B719AF3}" type="slidenum">
              <a:rPr lang="en-US" smtClean="0"/>
              <a:t>‹#›</a:t>
            </a:fld>
            <a:endParaRPr lang="en-US" dirty="0"/>
          </a:p>
        </p:txBody>
      </p:sp>
    </p:spTree>
    <p:extLst>
      <p:ext uri="{BB962C8B-B14F-4D97-AF65-F5344CB8AC3E}">
        <p14:creationId xmlns:p14="http://schemas.microsoft.com/office/powerpoint/2010/main" val="1742129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DDFBA-2364-45D0-ABF1-88ED6155A36E}" type="datetimeFigureOut">
              <a:rPr lang="en-US" smtClean="0"/>
              <a:t>3/19/19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4E308-1F46-4B03-9CAD-DE9E2B719AF3}" type="slidenum">
              <a:rPr lang="en-US" smtClean="0"/>
              <a:t>‹#›</a:t>
            </a:fld>
            <a:endParaRPr lang="en-US" dirty="0"/>
          </a:p>
        </p:txBody>
      </p:sp>
    </p:spTree>
    <p:extLst>
      <p:ext uri="{BB962C8B-B14F-4D97-AF65-F5344CB8AC3E}">
        <p14:creationId xmlns:p14="http://schemas.microsoft.com/office/powerpoint/2010/main" val="2284059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0070C0"/>
        </a:solidFill>
        <a:effectLst/>
      </p:bgPr>
    </p:bg>
    <p:spTree>
      <p:nvGrpSpPr>
        <p:cNvPr id="1" name=""/>
        <p:cNvGrpSpPr/>
        <p:nvPr/>
      </p:nvGrpSpPr>
      <p:grpSpPr>
        <a:xfrm>
          <a:off x="0" y="0"/>
          <a:ext cx="0" cy="0"/>
          <a:chOff x="0" y="0"/>
          <a:chExt cx="0" cy="0"/>
        </a:xfrm>
      </p:grpSpPr>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524000"/>
            <a:ext cx="1295400" cy="19050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295400" y="1524000"/>
            <a:ext cx="7848600" cy="19050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524000"/>
            <a:ext cx="7620000" cy="1752600"/>
          </a:xfrm>
        </p:spPr>
        <p:txBody>
          <a:bodyPr/>
          <a:lstStyle>
            <a:lvl1pPr algn="l">
              <a:buNone/>
              <a:defRPr sz="4400" b="0" cap="none">
                <a:solidFill>
                  <a:srgbClr val="FFFFFF"/>
                </a:solidFill>
              </a:defRPr>
            </a:lvl1pPr>
          </a:lstStyle>
          <a:p>
            <a:r>
              <a:rPr kumimoji="0" lang="en-US" dirty="0"/>
              <a:t>Click to edit Master title style</a:t>
            </a:r>
          </a:p>
        </p:txBody>
      </p:sp>
      <p:sp>
        <p:nvSpPr>
          <p:cNvPr id="13" name="Slide Number Placeholder 12"/>
          <p:cNvSpPr>
            <a:spLocks noGrp="1"/>
          </p:cNvSpPr>
          <p:nvPr>
            <p:ph type="sldNum" sz="quarter" idx="11"/>
          </p:nvPr>
        </p:nvSpPr>
        <p:spPr>
          <a:xfrm>
            <a:off x="0" y="1600200"/>
            <a:ext cx="1295400" cy="1676400"/>
          </a:xfrm>
        </p:spPr>
        <p:txBody>
          <a:bodyPr>
            <a:noAutofit/>
          </a:bodyPr>
          <a:lstStyle>
            <a:lvl1pPr>
              <a:defRPr sz="2400">
                <a:solidFill>
                  <a:srgbClr val="FFFFFF"/>
                </a:solidFill>
              </a:defRPr>
            </a:lvl1pPr>
          </a:lstStyle>
          <a:p>
            <a:fld id="{378AFE46-1D30-489A-B04A-B9B182C1DFDE}"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C2F4CEF7-0071-4C51-975F-7C178DE8FE4F}" type="datetimeFigureOut">
              <a:rPr lang="en-US" smtClean="0"/>
              <a:t>3/19/19</a:t>
            </a:fld>
            <a:endParaRPr lang="en-US" dirty="0"/>
          </a:p>
        </p:txBody>
      </p:sp>
      <p:sp>
        <p:nvSpPr>
          <p:cNvPr id="10" name="Slide Number Placeholder 9"/>
          <p:cNvSpPr>
            <a:spLocks noGrp="1"/>
          </p:cNvSpPr>
          <p:nvPr>
            <p:ph type="sldNum" sz="quarter" idx="16"/>
          </p:nvPr>
        </p:nvSpPr>
        <p:spPr/>
        <p:txBody>
          <a:bodyPr rtlCol="0"/>
          <a:lstStyle/>
          <a:p>
            <a:fld id="{378AFE46-1D30-489A-B04A-B9B182C1DFDE}"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C2F4CEF7-0071-4C51-975F-7C178DE8FE4F}" type="datetimeFigureOut">
              <a:rPr lang="en-US" smtClean="0"/>
              <a:t>3/19/19</a:t>
            </a:fld>
            <a:endParaRPr lang="en-US" dirty="0"/>
          </a:p>
        </p:txBody>
      </p:sp>
      <p:sp>
        <p:nvSpPr>
          <p:cNvPr id="12" name="Slide Number Placeholder 11"/>
          <p:cNvSpPr>
            <a:spLocks noGrp="1"/>
          </p:cNvSpPr>
          <p:nvPr>
            <p:ph type="sldNum" sz="quarter" idx="16"/>
          </p:nvPr>
        </p:nvSpPr>
        <p:spPr/>
        <p:txBody>
          <a:bodyPr rtlCol="0"/>
          <a:lstStyle/>
          <a:p>
            <a:fld id="{378AFE46-1D30-489A-B04A-B9B182C1DFDE}"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2F4CEF7-0071-4C51-975F-7C178DE8FE4F}" type="datetimeFigureOut">
              <a:rPr lang="en-US" smtClean="0"/>
              <a:t>3/19/19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378AFE46-1D30-489A-B04A-B9B182C1DFDE}"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4CEF7-0071-4C51-975F-7C178DE8FE4F}" type="datetimeFigureOut">
              <a:rPr lang="en-US" smtClean="0"/>
              <a:t>3/19/19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378AFE46-1D30-489A-B04A-B9B182C1DFD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C2F4CEF7-0071-4C51-975F-7C178DE8FE4F}" type="datetimeFigureOut">
              <a:rPr lang="en-US" smtClean="0"/>
              <a:t>3/19/19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378AFE46-1D30-489A-B04A-B9B182C1DFDE}"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C2F4CEF7-0071-4C51-975F-7C178DE8FE4F}" type="datetimeFigureOut">
              <a:rPr lang="en-US" smtClean="0"/>
              <a:t>3/19/19</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378AFE46-1D30-489A-B04A-B9B182C1DFDE}"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2F4CEF7-0071-4C51-975F-7C178DE8FE4F}" type="datetimeFigureOut">
              <a:rPr lang="en-US" smtClean="0"/>
              <a:t>3/19/19</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378AFE46-1D30-489A-B04A-B9B182C1DFD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DDFBA-2364-45D0-ABF1-88ED6155A36E}" type="datetimeFigureOut">
              <a:rPr lang="en-US" smtClean="0"/>
              <a:t>3/19/19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94E308-1F46-4B03-9CAD-DE9E2B719AF3}" type="slidenum">
              <a:rPr lang="en-US" smtClean="0"/>
              <a:t>‹#›</a:t>
            </a:fld>
            <a:endParaRPr lang="en-US" dirty="0"/>
          </a:p>
        </p:txBody>
      </p:sp>
    </p:spTree>
    <p:extLst>
      <p:ext uri="{BB962C8B-B14F-4D97-AF65-F5344CB8AC3E}">
        <p14:creationId xmlns:p14="http://schemas.microsoft.com/office/powerpoint/2010/main" val="325628694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www.mass.gov/im-looking-for-transportation" TargetMode="External"/><Relationship Id="rId7" Type="http://schemas.openxmlformats.org/officeDocument/2006/relationships/image" Target="../media/image8.jpeg"/><Relationship Id="rId2" Type="http://schemas.openxmlformats.org/officeDocument/2006/relationships/hyperlink" Target="https://baystatecommute.com/" TargetMode="Externa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hyperlink" Target="http://www.massridematch.org/" TargetMode="External"/><Relationship Id="rId2" Type="http://schemas.openxmlformats.org/officeDocument/2006/relationships/hyperlink" Target="https://www.google.com/maps" TargetMode="Externa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www.easterseals.com/ma/explore-resources/transportation/transportation-guide.html"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communityinclusion.org/" TargetMode="External"/><Relationship Id="rId2" Type="http://schemas.openxmlformats.org/officeDocument/2006/relationships/hyperlink" Target="http://www.mass.gov/orgs/massmobility" TargetMode="External"/><Relationship Id="rId1" Type="http://schemas.openxmlformats.org/officeDocument/2006/relationships/slideLayout" Target="../slideLayouts/slideLayout4.xml"/><Relationship Id="rId4" Type="http://schemas.openxmlformats.org/officeDocument/2006/relationships/hyperlink" Target="http://www.employmentfirstma.org/"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www.mass.gov/human-service-agencies-and-community-transportation"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urldefense.proofpoint.com/v2/url?u=https-3A__www.surveymonkey.com_r_TT-2Dintro-2DJune2019&amp;d=DwMFaQ&amp;c=lDF7oMaPKXpkYvev9V-fVahWL0QWnGCCAfCDz1Bns_w&amp;r=ACP6TN6rug7sS7u0dtxBJQ3XrnfhBd2DO6hyQuhbd98&amp;m=UBH1WB8Q8L1I3kNTtQR9ICDZ0xZK8ydZlxkhvrNURTo&amp;s=xw3FMkc1-OLsg9ugnq1pSDxyk7yNmiMSV2CgM2ChHVI&amp;e=" TargetMode="External"/><Relationship Id="rId2" Type="http://schemas.openxmlformats.org/officeDocument/2006/relationships/hyperlink" Target="http://www.mass.gov/info-details/offering-travel-instruction" TargetMode="Externa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5.jpg"/><Relationship Id="rId5" Type="http://schemas.microsoft.com/office/2007/relationships/hdphoto" Target="../media/hdphoto1.wdp"/><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mass.gov/service-details/regional-coordinating-councils-for-community-transporta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www.mass.gov/massmobility-newsletter" TargetMode="External"/><Relationship Id="rId2" Type="http://schemas.openxmlformats.org/officeDocument/2006/relationships/hyperlink" Target="http://www.massdotinnovation.co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mailto:jennifer.henning@state.ma.us" TargetMode="External"/><Relationship Id="rId3" Type="http://schemas.openxmlformats.org/officeDocument/2006/relationships/hyperlink" Target="http://www.communityinclusion.org/" TargetMode="External"/><Relationship Id="rId7" Type="http://schemas.openxmlformats.org/officeDocument/2006/relationships/hyperlink" Target="mailto:rachel.fichtenbaum@state.ma.u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www.mass.gov/orgs/massmobility" TargetMode="External"/><Relationship Id="rId5" Type="http://schemas.openxmlformats.org/officeDocument/2006/relationships/hyperlink" Target="mailto:david.hoff@umb.edu" TargetMode="External"/><Relationship Id="rId10" Type="http://schemas.openxmlformats.org/officeDocument/2006/relationships/image" Target="../media/image54.png"/><Relationship Id="rId4" Type="http://schemas.openxmlformats.org/officeDocument/2006/relationships/hyperlink" Target="http://www.employmentfirstma.org/" TargetMode="External"/><Relationship Id="rId9"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www.mass.gov/info-details/public-transportation-in-massachusett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hyperlink" Target="http://www.mass.gov/service-details/learn-to-ride-transit-with-travel-instruction" TargetMode="External"/><Relationship Id="rId3" Type="http://schemas.openxmlformats.org/officeDocument/2006/relationships/hyperlink" Target="https://mbta.com/accessibility/travel-instruction-training" TargetMode="External"/><Relationship Id="rId7" Type="http://schemas.openxmlformats.org/officeDocument/2006/relationships/hyperlink" Target="http://www.wrtaparatransit.com/wrta-travel-training.htm" TargetMode="External"/><Relationship Id="rId2" Type="http://schemas.openxmlformats.org/officeDocument/2006/relationships/hyperlink" Target="http://www.berkshirerta.com/traveltraining.php" TargetMode="External"/><Relationship Id="rId1" Type="http://schemas.openxmlformats.org/officeDocument/2006/relationships/slideLayout" Target="../slideLayouts/slideLayout2.xml"/><Relationship Id="rId6" Type="http://schemas.openxmlformats.org/officeDocument/2006/relationships/hyperlink" Target="https://urldefense.proofpoint.com/v2/url?u=http-3A__pvta.com_travelTraining.php&amp;d=DwMFAg&amp;c=lDF7oMaPKXpkYvev9V-fVahWL0QWnGCCAfCDz1Bns_w&amp;r=ACP6TN6rug7sS7u0dtxBJQ3XrnfhBd2DO6hyQuhbd98&amp;m=3YoTZcfU_393dkeJs97nypi_ANZI6Oln3zoUKrGN4Ro&amp;s=hBvuaau-nBR_L7uQV5SurCf08QtBd9367XFqVW-tq4Q&amp;e=" TargetMode="External"/><Relationship Id="rId5" Type="http://schemas.openxmlformats.org/officeDocument/2006/relationships/hyperlink" Target="http://www.mrta.us/how_to_ride/travel-training" TargetMode="External"/><Relationship Id="rId4" Type="http://schemas.openxmlformats.org/officeDocument/2006/relationships/hyperlink" Target="http://www.mwrta.com/programs/transitions-travel-training" TargetMode="External"/><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22" y="1219200"/>
            <a:ext cx="9144000" cy="1470025"/>
          </a:xfrm>
        </p:spPr>
        <p:txBody>
          <a:bodyPr>
            <a:noAutofit/>
          </a:bodyPr>
          <a:lstStyle/>
          <a:p>
            <a:pPr algn="ctr"/>
            <a:r>
              <a:rPr lang="en-US" sz="3600" dirty="0">
                <a:solidFill>
                  <a:schemeClr val="accent1">
                    <a:lumMod val="60000"/>
                    <a:lumOff val="40000"/>
                  </a:schemeClr>
                </a:solidFill>
                <a:effectLst>
                  <a:outerShdw blurRad="38100" dist="38100" dir="2700000" algn="tl">
                    <a:srgbClr val="000000">
                      <a:alpha val="43137"/>
                    </a:srgbClr>
                  </a:outerShdw>
                </a:effectLst>
              </a:rPr>
              <a:t>Massachusetts: Working to Solve the Transportation Challenge </a:t>
            </a:r>
          </a:p>
        </p:txBody>
      </p:sp>
      <p:sp>
        <p:nvSpPr>
          <p:cNvPr id="3" name="Subtitle 2"/>
          <p:cNvSpPr>
            <a:spLocks noGrp="1"/>
          </p:cNvSpPr>
          <p:nvPr>
            <p:ph type="subTitle" idx="1"/>
          </p:nvPr>
        </p:nvSpPr>
        <p:spPr>
          <a:xfrm>
            <a:off x="0" y="3200400"/>
            <a:ext cx="9144000" cy="914400"/>
          </a:xfrm>
        </p:spPr>
        <p:txBody>
          <a:bodyPr>
            <a:normAutofit fontScale="77500" lnSpcReduction="20000"/>
          </a:bodyPr>
          <a:lstStyle/>
          <a:p>
            <a:pPr algn="ctr"/>
            <a:r>
              <a:rPr lang="en-US" sz="3600" dirty="0">
                <a:latin typeface="Calibri" panose="020F0502020204030204" pitchFamily="34" charset="0"/>
              </a:rPr>
              <a:t>David Hoff, ICI</a:t>
            </a:r>
          </a:p>
          <a:p>
            <a:pPr algn="ctr"/>
            <a:r>
              <a:rPr lang="en-US" sz="3600" dirty="0">
                <a:latin typeface="Calibri" panose="020F0502020204030204" pitchFamily="34" charset="0"/>
              </a:rPr>
              <a:t>Rachel Fichtenbaum and Jenna Henning, MassMobility</a:t>
            </a:r>
            <a:r>
              <a:rPr lang="en-US" sz="2400" dirty="0">
                <a:latin typeface="Calibri" panose="020F0502020204030204" pitchFamily="34" charset="0"/>
              </a:rPr>
              <a:t>  </a:t>
            </a:r>
          </a:p>
        </p:txBody>
      </p:sp>
      <p:sp>
        <p:nvSpPr>
          <p:cNvPr id="7" name="Subtitle 2"/>
          <p:cNvSpPr txBox="1">
            <a:spLocks/>
          </p:cNvSpPr>
          <p:nvPr/>
        </p:nvSpPr>
        <p:spPr>
          <a:xfrm>
            <a:off x="0" y="4343400"/>
            <a:ext cx="9144000" cy="990600"/>
          </a:xfrm>
          <a:prstGeom prst="rect">
            <a:avLst/>
          </a:prstGeom>
        </p:spPr>
        <p:txBody>
          <a:bodyPr vert="horz" anchor="ctr">
            <a:norm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pPr algn="ctr"/>
            <a:r>
              <a:rPr lang="en-US" sz="2000" dirty="0">
                <a:latin typeface="Calibri" panose="020F0502020204030204" pitchFamily="34" charset="0"/>
              </a:rPr>
              <a:t>March 20, 2019</a:t>
            </a:r>
          </a:p>
        </p:txBody>
      </p:sp>
    </p:spTree>
    <p:extLst>
      <p:ext uri="{BB962C8B-B14F-4D97-AF65-F5344CB8AC3E}">
        <p14:creationId xmlns:p14="http://schemas.microsoft.com/office/powerpoint/2010/main" val="137405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Transportation Options</a:t>
            </a:r>
          </a:p>
        </p:txBody>
      </p:sp>
      <p:sp>
        <p:nvSpPr>
          <p:cNvPr id="3" name="Content Placeholder 2"/>
          <p:cNvSpPr>
            <a:spLocks noGrp="1"/>
          </p:cNvSpPr>
          <p:nvPr>
            <p:ph sz="quarter" idx="1"/>
          </p:nvPr>
        </p:nvSpPr>
        <p:spPr>
          <a:xfrm>
            <a:off x="609600" y="1524000"/>
            <a:ext cx="8409115" cy="5486400"/>
          </a:xfrm>
        </p:spPr>
        <p:txBody>
          <a:bodyPr>
            <a:normAutofit fontScale="70000" lnSpcReduction="20000"/>
          </a:bodyPr>
          <a:lstStyle/>
          <a:p>
            <a:pPr>
              <a:lnSpc>
                <a:spcPct val="130000"/>
              </a:lnSpc>
              <a:spcAft>
                <a:spcPts val="200"/>
              </a:spcAft>
            </a:pPr>
            <a:r>
              <a:rPr lang="en-US" sz="3400" dirty="0">
                <a:latin typeface="Calibri" panose="020F0502020204030204" pitchFamily="34" charset="0"/>
              </a:rPr>
              <a:t>Municipal Services</a:t>
            </a:r>
          </a:p>
          <a:p>
            <a:pPr>
              <a:lnSpc>
                <a:spcPct val="130000"/>
              </a:lnSpc>
              <a:spcAft>
                <a:spcPts val="200"/>
              </a:spcAft>
            </a:pPr>
            <a:r>
              <a:rPr lang="en-US" sz="3400" dirty="0">
                <a:latin typeface="Calibri" panose="020F0502020204030204" pitchFamily="34" charset="0"/>
              </a:rPr>
              <a:t>Councils on Aging </a:t>
            </a:r>
          </a:p>
          <a:p>
            <a:pPr>
              <a:lnSpc>
                <a:spcPct val="130000"/>
              </a:lnSpc>
              <a:spcAft>
                <a:spcPts val="200"/>
              </a:spcAft>
            </a:pPr>
            <a:r>
              <a:rPr lang="en-US" sz="3400" dirty="0">
                <a:latin typeface="Calibri" panose="020F0502020204030204" pitchFamily="34" charset="0"/>
              </a:rPr>
              <a:t>Volunteer Driver Programs</a:t>
            </a:r>
          </a:p>
          <a:p>
            <a:pPr>
              <a:lnSpc>
                <a:spcPct val="130000"/>
              </a:lnSpc>
              <a:spcAft>
                <a:spcPts val="200"/>
              </a:spcAft>
            </a:pPr>
            <a:r>
              <a:rPr lang="en-US" sz="3400" dirty="0">
                <a:latin typeface="Calibri" panose="020F0502020204030204" pitchFamily="34" charset="0"/>
              </a:rPr>
              <a:t>Taxis and On-Demand Services </a:t>
            </a:r>
          </a:p>
          <a:p>
            <a:pPr>
              <a:lnSpc>
                <a:spcPct val="130000"/>
              </a:lnSpc>
              <a:spcAft>
                <a:spcPts val="200"/>
              </a:spcAft>
            </a:pPr>
            <a:r>
              <a:rPr lang="en-US" sz="3400" dirty="0">
                <a:latin typeface="Calibri" panose="020F0502020204030204" pitchFamily="34" charset="0"/>
              </a:rPr>
              <a:t>Find a carpool with Bay State Commute </a:t>
            </a:r>
            <a:r>
              <a:rPr lang="en-US" sz="3400" dirty="0">
                <a:latin typeface="Calibri" panose="020F0502020204030204" pitchFamily="34" charset="0"/>
                <a:hlinkClick r:id="rId2"/>
              </a:rPr>
              <a:t>baystatecommute.com</a:t>
            </a:r>
            <a:r>
              <a:rPr lang="en-US" sz="3400" dirty="0">
                <a:latin typeface="Calibri" panose="020F0502020204030204" pitchFamily="34" charset="0"/>
              </a:rPr>
              <a:t> </a:t>
            </a:r>
          </a:p>
          <a:p>
            <a:pPr>
              <a:lnSpc>
                <a:spcPct val="130000"/>
              </a:lnSpc>
              <a:spcAft>
                <a:spcPts val="200"/>
              </a:spcAft>
            </a:pPr>
            <a:r>
              <a:rPr lang="en-US" sz="3400" dirty="0">
                <a:latin typeface="Calibri" panose="020F0502020204030204" pitchFamily="34" charset="0"/>
              </a:rPr>
              <a:t>Intercity bus</a:t>
            </a:r>
          </a:p>
          <a:p>
            <a:pPr marL="0" indent="0">
              <a:lnSpc>
                <a:spcPct val="130000"/>
              </a:lnSpc>
              <a:buNone/>
            </a:pPr>
            <a:endParaRPr lang="en-US" sz="2200" dirty="0">
              <a:latin typeface="Calibri" panose="020F0502020204030204" pitchFamily="34" charset="0"/>
              <a:hlinkClick r:id="rId3"/>
            </a:endParaRPr>
          </a:p>
          <a:p>
            <a:pPr marL="0" indent="0">
              <a:lnSpc>
                <a:spcPct val="130000"/>
              </a:lnSpc>
              <a:buNone/>
            </a:pPr>
            <a:endParaRPr lang="en-US" sz="2200" dirty="0">
              <a:latin typeface="Calibri" panose="020F0502020204030204" pitchFamily="34" charset="0"/>
              <a:hlinkClick r:id="rId3"/>
            </a:endParaRPr>
          </a:p>
          <a:p>
            <a:pPr marL="0" indent="0">
              <a:lnSpc>
                <a:spcPct val="130000"/>
              </a:lnSpc>
              <a:buNone/>
            </a:pPr>
            <a:endParaRPr lang="en-US" sz="3500" dirty="0">
              <a:latin typeface="Calibri" panose="020F0502020204030204" pitchFamily="34" charset="0"/>
              <a:hlinkClick r:id="rId3"/>
            </a:endParaRPr>
          </a:p>
          <a:p>
            <a:pPr marL="0" indent="0">
              <a:lnSpc>
                <a:spcPct val="130000"/>
              </a:lnSpc>
              <a:buNone/>
            </a:pPr>
            <a:endParaRPr lang="en-US" sz="1600" dirty="0">
              <a:latin typeface="Calibri" panose="020F0502020204030204" pitchFamily="34" charset="0"/>
              <a:hlinkClick r:id="rId3"/>
            </a:endParaRPr>
          </a:p>
          <a:p>
            <a:pPr marL="0" indent="0">
              <a:lnSpc>
                <a:spcPct val="130000"/>
              </a:lnSpc>
              <a:buNone/>
            </a:pPr>
            <a:r>
              <a:rPr lang="en-US" sz="3500" dirty="0">
                <a:latin typeface="Calibri" panose="020F0502020204030204" pitchFamily="34" charset="0"/>
                <a:hlinkClick r:id="rId3"/>
              </a:rPr>
              <a:t>www.mass.gov/im-looking-for-transportation</a:t>
            </a:r>
            <a:endParaRPr lang="en-US" sz="3500" dirty="0">
              <a:latin typeface="Calibri" panose="020F0502020204030204" pitchFamily="34" charset="0"/>
            </a:endParaRPr>
          </a:p>
        </p:txBody>
      </p:sp>
      <p:pic>
        <p:nvPicPr>
          <p:cNvPr id="4" name="Picture 3" descr="cellphone ordering an Ub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4681375"/>
            <a:ext cx="1260041"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tax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545644"/>
            <a:ext cx="146367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aynard COA v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681375"/>
            <a:ext cx="2087326" cy="113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MassMobility logo" title="MassMobility logo"/>
          <p:cNvPicPr>
            <a:picLocks noChangeAspect="1" noChangeArrowheads="1"/>
          </p:cNvPicPr>
          <p:nvPr/>
        </p:nvPicPr>
        <p:blipFill>
          <a:blip r:embed="rId7"/>
          <a:srcRect/>
          <a:stretch>
            <a:fillRect/>
          </a:stretch>
        </p:blipFill>
        <p:spPr bwMode="auto">
          <a:xfrm>
            <a:off x="7383462" y="0"/>
            <a:ext cx="1760538" cy="507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map showing 5 pointers around Bridgwater connected to 3 pointers around Brockto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577" t="29725" r="47165" b="19852"/>
          <a:stretch/>
        </p:blipFill>
        <p:spPr bwMode="auto">
          <a:xfrm>
            <a:off x="6842122" y="4383592"/>
            <a:ext cx="1966448" cy="1729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083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Changing the transportation mindset</a:t>
            </a:r>
          </a:p>
        </p:txBody>
      </p:sp>
    </p:spTree>
    <p:extLst>
      <p:ext uri="{BB962C8B-B14F-4D97-AF65-F5344CB8AC3E}">
        <p14:creationId xmlns:p14="http://schemas.microsoft.com/office/powerpoint/2010/main" val="1149650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382000" cy="3429000"/>
          </a:xfrm>
        </p:spPr>
        <p:txBody>
          <a:bodyPr>
            <a:normAutofit/>
          </a:bodyPr>
          <a:lstStyle/>
          <a:p>
            <a:pPr algn="ctr"/>
            <a:r>
              <a:rPr lang="en-US" sz="6000" i="1" dirty="0"/>
              <a:t>“It’s more than just the van.”</a:t>
            </a:r>
          </a:p>
        </p:txBody>
      </p:sp>
      <p:pic>
        <p:nvPicPr>
          <p:cNvPr id="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876800"/>
            <a:ext cx="4191000" cy="16002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TextBox 3"/>
          <p:cNvSpPr txBox="1"/>
          <p:nvPr/>
        </p:nvSpPr>
        <p:spPr>
          <a:xfrm>
            <a:off x="4800600" y="4916269"/>
            <a:ext cx="1524000" cy="646331"/>
          </a:xfrm>
          <a:prstGeom prst="rect">
            <a:avLst/>
          </a:prstGeom>
          <a:noFill/>
        </p:spPr>
        <p:txBody>
          <a:bodyPr wrap="square" rtlCol="0">
            <a:spAutoFit/>
          </a:bodyPr>
          <a:lstStyle/>
          <a:p>
            <a:r>
              <a:rPr lang="en-US" sz="1800" dirty="0">
                <a:solidFill>
                  <a:srgbClr val="FFFFFF"/>
                </a:solidFill>
                <a:latin typeface="Arial Narrow"/>
                <a:cs typeface="Arial Narrow"/>
              </a:rPr>
              <a:t>Disability Services, </a:t>
            </a:r>
            <a:r>
              <a:rPr lang="en-US" sz="1800" dirty="0" err="1">
                <a:solidFill>
                  <a:srgbClr val="FFFFFF"/>
                </a:solidFill>
                <a:latin typeface="Arial Narrow"/>
                <a:cs typeface="Arial Narrow"/>
              </a:rPr>
              <a:t>Inc</a:t>
            </a:r>
            <a:endParaRPr lang="en-US" sz="1800" dirty="0">
              <a:solidFill>
                <a:srgbClr val="FFFFFF"/>
              </a:solidFill>
              <a:latin typeface="Arial Narrow"/>
              <a:cs typeface="Arial Narrow"/>
            </a:endParaRPr>
          </a:p>
        </p:txBody>
      </p:sp>
    </p:spTree>
    <p:extLst>
      <p:ext uri="{BB962C8B-B14F-4D97-AF65-F5344CB8AC3E}">
        <p14:creationId xmlns:p14="http://schemas.microsoft.com/office/powerpoint/2010/main" val="3360836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oke-and-wheel2.gif"/>
          <p:cNvPicPr>
            <a:picLocks noChangeAspect="1"/>
          </p:cNvPicPr>
          <p:nvPr/>
        </p:nvPicPr>
        <p:blipFill rotWithShape="1">
          <a:blip r:embed="rId2">
            <a:extLst>
              <a:ext uri="{28A0092B-C50C-407E-A947-70E740481C1C}">
                <a14:useLocalDpi xmlns:a14="http://schemas.microsoft.com/office/drawing/2010/main" val="0"/>
              </a:ext>
            </a:extLst>
          </a:blip>
          <a:srcRect t="18049"/>
          <a:stretch/>
        </p:blipFill>
        <p:spPr>
          <a:xfrm>
            <a:off x="2590800" y="1676400"/>
            <a:ext cx="3987800" cy="3708223"/>
          </a:xfrm>
          <a:prstGeom prst="rect">
            <a:avLst/>
          </a:prstGeom>
        </p:spPr>
      </p:pic>
      <p:sp>
        <p:nvSpPr>
          <p:cNvPr id="2" name="TextBox 1"/>
          <p:cNvSpPr txBox="1"/>
          <p:nvPr/>
        </p:nvSpPr>
        <p:spPr>
          <a:xfrm>
            <a:off x="2362200" y="2819400"/>
            <a:ext cx="4648200" cy="107721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dirty="0">
                <a:latin typeface="+mj-lt"/>
              </a:rPr>
              <a:t>Employment</a:t>
            </a:r>
            <a:br>
              <a:rPr lang="en-US" sz="3200" dirty="0">
                <a:latin typeface="+mj-lt"/>
              </a:rPr>
            </a:br>
            <a:r>
              <a:rPr lang="en-US" sz="3200" dirty="0">
                <a:latin typeface="+mj-lt"/>
              </a:rPr>
              <a:t>Transportation</a:t>
            </a:r>
          </a:p>
        </p:txBody>
      </p:sp>
      <p:sp>
        <p:nvSpPr>
          <p:cNvPr id="3" name="TextBox 2"/>
          <p:cNvSpPr txBox="1"/>
          <p:nvPr/>
        </p:nvSpPr>
        <p:spPr>
          <a:xfrm>
            <a:off x="1524000" y="5791200"/>
            <a:ext cx="6400800" cy="584776"/>
          </a:xfrm>
          <a:prstGeom prst="rect">
            <a:avLst/>
          </a:prstGeom>
          <a:noFill/>
        </p:spPr>
        <p:txBody>
          <a:bodyPr wrap="square" rtlCol="0">
            <a:spAutoFit/>
          </a:bodyPr>
          <a:lstStyle/>
          <a:p>
            <a:pPr algn="ctr"/>
            <a:r>
              <a:rPr lang="en-US" sz="3200" b="1" dirty="0">
                <a:effectLst>
                  <a:reflection blurRad="6350" stA="55000" endA="300" endPos="45500" dir="5400000" sy="-100000" algn="bl" rotWithShape="0"/>
                </a:effectLst>
                <a:latin typeface="Arial"/>
              </a:rPr>
              <a:t>Day Service Transportation</a:t>
            </a:r>
          </a:p>
        </p:txBody>
      </p:sp>
      <p:cxnSp>
        <p:nvCxnSpPr>
          <p:cNvPr id="6" name="Straight Connector 5"/>
          <p:cNvCxnSpPr/>
          <p:nvPr/>
        </p:nvCxnSpPr>
        <p:spPr bwMode="auto">
          <a:xfrm flipH="1">
            <a:off x="2514600" y="1524000"/>
            <a:ext cx="4038600" cy="3810000"/>
          </a:xfrm>
          <a:prstGeom prst="line">
            <a:avLst/>
          </a:prstGeom>
          <a:solidFill>
            <a:schemeClr val="accent1"/>
          </a:solidFill>
          <a:ln w="152400" cap="flat" cmpd="sng" algn="ctr">
            <a:solidFill>
              <a:srgbClr val="CC102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a:off x="3124200" y="1524000"/>
            <a:ext cx="3124200" cy="3962400"/>
          </a:xfrm>
          <a:prstGeom prst="line">
            <a:avLst/>
          </a:prstGeom>
          <a:solidFill>
            <a:schemeClr val="accent1"/>
          </a:solidFill>
          <a:ln w="152400" cap="flat" cmpd="sng" algn="ctr">
            <a:solidFill>
              <a:srgbClr val="CC102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1778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381000" y="3429000"/>
            <a:ext cx="8382000" cy="4191000"/>
          </a:xfrm>
        </p:spPr>
        <p:txBody>
          <a:bodyPr/>
          <a:lstStyle/>
          <a:p>
            <a:pPr>
              <a:lnSpc>
                <a:spcPct val="90000"/>
              </a:lnSpc>
              <a:buFont typeface="Times" charset="0"/>
              <a:buNone/>
            </a:pPr>
            <a:endParaRPr lang="en-US" sz="2000" b="0" dirty="0"/>
          </a:p>
          <a:p>
            <a:pPr>
              <a:lnSpc>
                <a:spcPct val="90000"/>
              </a:lnSpc>
            </a:pPr>
            <a:r>
              <a:rPr lang="en-US" sz="2400" b="0" dirty="0"/>
              <a:t>recognize the relationship of transportation to independence, integration, inclusion</a:t>
            </a:r>
          </a:p>
          <a:p>
            <a:pPr>
              <a:lnSpc>
                <a:spcPct val="90000"/>
              </a:lnSpc>
              <a:spcBef>
                <a:spcPts val="1176"/>
              </a:spcBef>
            </a:pPr>
            <a:r>
              <a:rPr lang="en-US" sz="2400" b="0" dirty="0"/>
              <a:t>have the tools to use a range of transportation options</a:t>
            </a:r>
          </a:p>
          <a:p>
            <a:pPr>
              <a:lnSpc>
                <a:spcPct val="90000"/>
              </a:lnSpc>
              <a:spcBef>
                <a:spcPts val="1176"/>
              </a:spcBef>
            </a:pPr>
            <a:r>
              <a:rPr lang="en-US" sz="2400" b="0" dirty="0"/>
              <a:t>learn to actively self-advocate for and self-manage transportation rather than being a passive recipient</a:t>
            </a:r>
          </a:p>
        </p:txBody>
      </p:sp>
      <p:sp>
        <p:nvSpPr>
          <p:cNvPr id="64515" name="Text Box 3"/>
          <p:cNvSpPr txBox="1">
            <a:spLocks noChangeArrowheads="1"/>
          </p:cNvSpPr>
          <p:nvPr/>
        </p:nvSpPr>
        <p:spPr bwMode="auto">
          <a:xfrm>
            <a:off x="533400" y="2438400"/>
            <a:ext cx="800100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sz="2800" b="1" dirty="0">
                <a:latin typeface="Verdana" charset="0"/>
              </a:rPr>
              <a:t>Starting from an early age if possible,  individuals and families:</a:t>
            </a:r>
            <a:endParaRPr lang="en-US" dirty="0">
              <a:latin typeface="Arial" charset="0"/>
            </a:endParaRPr>
          </a:p>
        </p:txBody>
      </p:sp>
      <p:sp>
        <p:nvSpPr>
          <p:cNvPr id="64516" name="Rectangle 4"/>
          <p:cNvSpPr>
            <a:spLocks noGrp="1" noChangeArrowheads="1"/>
          </p:cNvSpPr>
          <p:nvPr>
            <p:ph type="title"/>
          </p:nvPr>
        </p:nvSpPr>
        <p:spPr>
          <a:xfrm>
            <a:off x="402770" y="228600"/>
            <a:ext cx="8000999" cy="762000"/>
          </a:xfrm>
          <a:ln/>
          <a:scene3d>
            <a:camera prst="orthographicFront"/>
            <a:lightRig rig="threePt" dir="t"/>
          </a:scene3d>
          <a:sp3d>
            <a:bevelT w="139700" h="139700" prst="divot"/>
          </a:sp3d>
        </p:spPr>
        <p:txBody>
          <a:bodyPr>
            <a:noAutofit/>
          </a:bodyPr>
          <a:lstStyle/>
          <a:p>
            <a:r>
              <a:rPr lang="en-US" sz="3600" b="1" dirty="0"/>
              <a:t>Transportation:</a:t>
            </a:r>
            <a:br>
              <a:rPr lang="en-US" sz="3600" b="1" dirty="0"/>
            </a:br>
            <a:r>
              <a:rPr lang="en-US" sz="3600" b="1" i="1" dirty="0"/>
              <a:t>Avoiding Passive Dependence &amp; Acceptance </a:t>
            </a:r>
          </a:p>
        </p:txBody>
      </p:sp>
      <p:pic>
        <p:nvPicPr>
          <p:cNvPr id="64517" name="Picture 5" descr="ford_b2vc_lif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112837"/>
            <a:ext cx="2590800" cy="12033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7905733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Chat Box!</a:t>
            </a:r>
          </a:p>
        </p:txBody>
      </p:sp>
      <p:sp>
        <p:nvSpPr>
          <p:cNvPr id="3" name="Content Placeholder 2"/>
          <p:cNvSpPr>
            <a:spLocks noGrp="1"/>
          </p:cNvSpPr>
          <p:nvPr>
            <p:ph sz="quarter" idx="1"/>
          </p:nvPr>
        </p:nvSpPr>
        <p:spPr/>
        <p:txBody>
          <a:bodyPr/>
          <a:lstStyle/>
          <a:p>
            <a:r>
              <a:rPr lang="en-US" dirty="0"/>
              <a:t>Tell us about a creative transportation solution you’ve developed.</a:t>
            </a:r>
          </a:p>
        </p:txBody>
      </p:sp>
      <p:pic>
        <p:nvPicPr>
          <p:cNvPr id="2050" name="Picture 2" descr="raised hands"/>
          <p:cNvPicPr>
            <a:picLocks noChangeAspect="1" noChangeArrowheads="1"/>
          </p:cNvPicPr>
          <p:nvPr/>
        </p:nvPicPr>
        <p:blipFill rotWithShape="1">
          <a:blip r:embed="rId2">
            <a:extLst>
              <a:ext uri="{28A0092B-C50C-407E-A947-70E740481C1C}">
                <a14:useLocalDpi xmlns:a14="http://schemas.microsoft.com/office/drawing/2010/main" val="0"/>
              </a:ext>
            </a:extLst>
          </a:blip>
          <a:srcRect t="48166"/>
          <a:stretch/>
        </p:blipFill>
        <p:spPr bwMode="auto">
          <a:xfrm>
            <a:off x="0" y="3313355"/>
            <a:ext cx="9144000" cy="326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240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 the transportation competency of service providers</a:t>
            </a:r>
          </a:p>
        </p:txBody>
      </p:sp>
    </p:spTree>
    <p:extLst>
      <p:ext uri="{BB962C8B-B14F-4D97-AF65-F5344CB8AC3E}">
        <p14:creationId xmlns:p14="http://schemas.microsoft.com/office/powerpoint/2010/main" val="276313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1600200"/>
            <a:ext cx="5715000" cy="5791200"/>
          </a:xfrm>
        </p:spPr>
        <p:txBody>
          <a:bodyPr/>
          <a:lstStyle/>
          <a:p>
            <a:r>
              <a:rPr lang="en-US" sz="2400" dirty="0"/>
              <a:t>Full understanding of transportation options</a:t>
            </a:r>
            <a:br>
              <a:rPr lang="en-US" sz="2400" dirty="0"/>
            </a:br>
            <a:endParaRPr lang="en-US" sz="2400" dirty="0"/>
          </a:p>
          <a:p>
            <a:r>
              <a:rPr lang="en-US" sz="2400" dirty="0"/>
              <a:t>Facilitating individualized, self-determined approach to transportation that:</a:t>
            </a:r>
          </a:p>
          <a:p>
            <a:pPr lvl="1"/>
            <a:r>
              <a:rPr lang="en-US" dirty="0"/>
              <a:t>maximizes independence</a:t>
            </a:r>
          </a:p>
          <a:p>
            <a:pPr lvl="1"/>
            <a:r>
              <a:rPr lang="en-US" dirty="0"/>
              <a:t>makes efficient and effective use of resources</a:t>
            </a:r>
            <a:br>
              <a:rPr lang="en-US" dirty="0"/>
            </a:br>
            <a:endParaRPr lang="en-US" dirty="0"/>
          </a:p>
          <a:p>
            <a:r>
              <a:rPr lang="en-US" sz="2400" dirty="0"/>
              <a:t>Travel instruction</a:t>
            </a:r>
            <a:br>
              <a:rPr lang="en-US" sz="2400" dirty="0"/>
            </a:br>
            <a:endParaRPr lang="en-US" sz="2400" dirty="0"/>
          </a:p>
          <a:p>
            <a:r>
              <a:rPr lang="en-US" sz="2400" dirty="0"/>
              <a:t>Transportation partnerships</a:t>
            </a:r>
          </a:p>
        </p:txBody>
      </p:sp>
      <p:pic>
        <p:nvPicPr>
          <p:cNvPr id="6" name="Picture 5" descr="figure_hailing_taxi_800_wht_136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13366"/>
            <a:ext cx="1219200" cy="1773382"/>
          </a:xfrm>
          <a:prstGeom prst="rect">
            <a:avLst/>
          </a:prstGeom>
        </p:spPr>
      </p:pic>
      <p:pic>
        <p:nvPicPr>
          <p:cNvPr id="7" name="Picture 6" descr="compact_car_800_wht_1726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099064"/>
            <a:ext cx="1724323" cy="1530336"/>
          </a:xfrm>
          <a:prstGeom prst="rect">
            <a:avLst/>
          </a:prstGeom>
        </p:spPr>
      </p:pic>
      <p:pic>
        <p:nvPicPr>
          <p:cNvPr id="8" name="Picture 7" descr="business_woman_bicycle_800_wht_1738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136" y="2895600"/>
            <a:ext cx="1314450" cy="1752600"/>
          </a:xfrm>
          <a:prstGeom prst="rect">
            <a:avLst/>
          </a:prstGeom>
        </p:spPr>
      </p:pic>
      <p:sp>
        <p:nvSpPr>
          <p:cNvPr id="9" name="Title 1">
            <a:extLst>
              <a:ext uri="{FF2B5EF4-FFF2-40B4-BE49-F238E27FC236}">
                <a16:creationId xmlns:a16="http://schemas.microsoft.com/office/drawing/2014/main" id="{84C25620-340D-6C46-BB2D-A3F5DF496B4F}"/>
              </a:ext>
            </a:extLst>
          </p:cNvPr>
          <p:cNvSpPr>
            <a:spLocks noGrp="1"/>
          </p:cNvSpPr>
          <p:nvPr>
            <p:ph type="title"/>
          </p:nvPr>
        </p:nvSpPr>
        <p:spPr>
          <a:xfrm>
            <a:off x="612648" y="228600"/>
            <a:ext cx="8153400" cy="990600"/>
          </a:xfrm>
        </p:spPr>
        <p:txBody>
          <a:bodyPr/>
          <a:lstStyle/>
          <a:p>
            <a:r>
              <a:rPr lang="en-US" dirty="0"/>
              <a:t>Service Provider Role</a:t>
            </a:r>
          </a:p>
        </p:txBody>
      </p:sp>
    </p:spTree>
    <p:extLst>
      <p:ext uri="{BB962C8B-B14F-4D97-AF65-F5344CB8AC3E}">
        <p14:creationId xmlns:p14="http://schemas.microsoft.com/office/powerpoint/2010/main" val="1380904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navigating the options</a:t>
            </a:r>
          </a:p>
        </p:txBody>
      </p:sp>
      <p:sp>
        <p:nvSpPr>
          <p:cNvPr id="3" name="Content Placeholder 2"/>
          <p:cNvSpPr>
            <a:spLocks noGrp="1"/>
          </p:cNvSpPr>
          <p:nvPr>
            <p:ph sz="quarter" idx="1"/>
          </p:nvPr>
        </p:nvSpPr>
        <p:spPr/>
        <p:txBody>
          <a:bodyPr/>
          <a:lstStyle/>
          <a:p>
            <a:pPr marL="0" indent="0">
              <a:buNone/>
            </a:pPr>
            <a:r>
              <a:rPr lang="en-US" dirty="0"/>
              <a:t>Google Transit</a:t>
            </a:r>
          </a:p>
          <a:p>
            <a:pPr marL="0" indent="0">
              <a:buNone/>
            </a:pPr>
            <a:r>
              <a:rPr lang="en-US" dirty="0">
                <a:hlinkClick r:id="rId2"/>
              </a:rPr>
              <a:t>maps.google.com</a:t>
            </a:r>
            <a:endParaRPr lang="en-US" dirty="0"/>
          </a:p>
          <a:p>
            <a:endParaRPr lang="en-US" dirty="0"/>
          </a:p>
        </p:txBody>
      </p:sp>
      <p:sp>
        <p:nvSpPr>
          <p:cNvPr id="4" name="Content Placeholder 3"/>
          <p:cNvSpPr>
            <a:spLocks noGrp="1"/>
          </p:cNvSpPr>
          <p:nvPr>
            <p:ph sz="quarter" idx="2"/>
          </p:nvPr>
        </p:nvSpPr>
        <p:spPr/>
        <p:txBody>
          <a:bodyPr/>
          <a:lstStyle/>
          <a:p>
            <a:pPr marL="0" indent="0">
              <a:buNone/>
            </a:pPr>
            <a:r>
              <a:rPr lang="en-US" dirty="0"/>
              <a:t>Ride Match</a:t>
            </a:r>
          </a:p>
          <a:p>
            <a:pPr marL="0" indent="0">
              <a:buNone/>
            </a:pPr>
            <a:r>
              <a:rPr lang="en-US" dirty="0">
                <a:hlinkClick r:id="rId3"/>
              </a:rPr>
              <a:t>www.massridematch.org</a:t>
            </a:r>
            <a:endParaRPr lang="en-US" dirty="0"/>
          </a:p>
          <a:p>
            <a:pPr marL="0" indent="0">
              <a:buNone/>
            </a:pPr>
            <a:endParaRPr lang="en-US" dirty="0"/>
          </a:p>
        </p:txBody>
      </p:sp>
      <p:pic>
        <p:nvPicPr>
          <p:cNvPr id="5" name="Picture 2" descr="Google transit directions from 60 Main St. Brockton to Westgate Lanes, arriving by 5pm. Three options by bus, taking about 30 minutes each. A map of one of the options."/>
          <p:cNvPicPr>
            <a:picLocks noChangeAspect="1" noChangeArrowheads="1"/>
          </p:cNvPicPr>
          <p:nvPr/>
        </p:nvPicPr>
        <p:blipFill rotWithShape="1">
          <a:blip r:embed="rId4">
            <a:extLst>
              <a:ext uri="{28A0092B-C50C-407E-A947-70E740481C1C}">
                <a14:useLocalDpi xmlns:a14="http://schemas.microsoft.com/office/drawing/2010/main" val="0"/>
              </a:ext>
            </a:extLst>
          </a:blip>
          <a:srcRect t="11623" r="37659" b="19255"/>
          <a:stretch/>
        </p:blipFill>
        <p:spPr bwMode="auto">
          <a:xfrm>
            <a:off x="122816" y="3073998"/>
            <a:ext cx="4750398" cy="2962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7571" t="23141" r="12500" b="8825"/>
          <a:stretch/>
        </p:blipFill>
        <p:spPr bwMode="auto">
          <a:xfrm>
            <a:off x="5181600" y="2667000"/>
            <a:ext cx="3192826" cy="4082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395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228600"/>
            <a:ext cx="8153400" cy="990600"/>
          </a:xfrm>
        </p:spPr>
        <p:txBody>
          <a:bodyPr/>
          <a:lstStyle/>
          <a:p>
            <a:r>
              <a:rPr lang="en-US" dirty="0"/>
              <a:t>Let’s Get Going!</a:t>
            </a:r>
          </a:p>
        </p:txBody>
      </p:sp>
      <p:pic>
        <p:nvPicPr>
          <p:cNvPr id="4" name="Content Placeholder 5"/>
          <p:cNvPicPr>
            <a:picLocks noChangeAspect="1"/>
          </p:cNvPicPr>
          <p:nvPr/>
        </p:nvPicPr>
        <p:blipFill>
          <a:blip r:embed="rId2"/>
          <a:stretch>
            <a:fillRect/>
          </a:stretch>
        </p:blipFill>
        <p:spPr>
          <a:xfrm>
            <a:off x="433892" y="34066"/>
            <a:ext cx="8279606" cy="6429375"/>
          </a:xfrm>
          <a:prstGeom prst="rect">
            <a:avLst/>
          </a:prstGeom>
        </p:spPr>
      </p:pic>
      <p:sp>
        <p:nvSpPr>
          <p:cNvPr id="5" name="TextBox 4"/>
          <p:cNvSpPr txBox="1"/>
          <p:nvPr/>
        </p:nvSpPr>
        <p:spPr>
          <a:xfrm>
            <a:off x="76200" y="6400800"/>
            <a:ext cx="8991600" cy="400110"/>
          </a:xfrm>
          <a:prstGeom prst="rect">
            <a:avLst/>
          </a:prstGeom>
          <a:noFill/>
        </p:spPr>
        <p:txBody>
          <a:bodyPr wrap="square" rtlCol="0">
            <a:spAutoFit/>
          </a:bodyPr>
          <a:lstStyle/>
          <a:p>
            <a:r>
              <a:rPr lang="en-US" sz="2000" dirty="0">
                <a:hlinkClick r:id="rId3"/>
              </a:rPr>
              <a:t>www.easterseals.com/ma/explore-resources/transportation/transportation-guide.html</a:t>
            </a:r>
            <a:r>
              <a:rPr lang="en-US" dirty="0"/>
              <a:t> </a:t>
            </a:r>
          </a:p>
        </p:txBody>
      </p:sp>
    </p:spTree>
    <p:extLst>
      <p:ext uri="{BB962C8B-B14F-4D97-AF65-F5344CB8AC3E}">
        <p14:creationId xmlns:p14="http://schemas.microsoft.com/office/powerpoint/2010/main" val="2887366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we?</a:t>
            </a:r>
          </a:p>
        </p:txBody>
      </p:sp>
      <p:sp>
        <p:nvSpPr>
          <p:cNvPr id="4" name="Content Placeholder 3"/>
          <p:cNvSpPr>
            <a:spLocks noGrp="1"/>
          </p:cNvSpPr>
          <p:nvPr>
            <p:ph sz="quarter" idx="1"/>
          </p:nvPr>
        </p:nvSpPr>
        <p:spPr>
          <a:xfrm>
            <a:off x="609600" y="1589566"/>
            <a:ext cx="3886200" cy="5039833"/>
          </a:xfrm>
        </p:spPr>
        <p:txBody>
          <a:bodyPr>
            <a:normAutofit fontScale="70000" lnSpcReduction="20000"/>
          </a:bodyPr>
          <a:lstStyle/>
          <a:p>
            <a:pPr marL="0" indent="0" algn="ctr">
              <a:buNone/>
            </a:pPr>
            <a:r>
              <a:rPr lang="en-US" b="1" dirty="0">
                <a:latin typeface="Calibri" panose="020F0502020204030204" pitchFamily="34" charset="0"/>
              </a:rPr>
              <a:t>MassMobility</a:t>
            </a:r>
          </a:p>
          <a:p>
            <a:endParaRPr lang="en-US" sz="1400" dirty="0">
              <a:latin typeface="Calibri" panose="020F0502020204030204" pitchFamily="34" charset="0"/>
            </a:endParaRPr>
          </a:p>
          <a:p>
            <a:r>
              <a:rPr lang="en-US" dirty="0">
                <a:latin typeface="Calibri" panose="020F0502020204030204" pitchFamily="34" charset="0"/>
              </a:rPr>
              <a:t>Joint initiative of two state agencies</a:t>
            </a:r>
          </a:p>
          <a:p>
            <a:r>
              <a:rPr lang="en-US" dirty="0">
                <a:latin typeface="Calibri" panose="020F0502020204030204" pitchFamily="34" charset="0"/>
              </a:rPr>
              <a:t>Increase mobility for people with disabilities, older adults, low-income commuters, veterans, and others who lack access to transportation</a:t>
            </a:r>
          </a:p>
          <a:p>
            <a:r>
              <a:rPr lang="en-US" dirty="0">
                <a:latin typeface="Calibri" panose="020F0502020204030204" pitchFamily="34" charset="0"/>
              </a:rPr>
              <a:t>Share info about existing options &amp; assist organizations in implementing new solutions</a:t>
            </a:r>
          </a:p>
          <a:p>
            <a:r>
              <a:rPr lang="en-US" dirty="0">
                <a:latin typeface="Calibri" panose="020F0502020204030204" pitchFamily="34" charset="0"/>
              </a:rPr>
              <a:t>Statewide</a:t>
            </a:r>
          </a:p>
          <a:p>
            <a:r>
              <a:rPr lang="en-US" dirty="0">
                <a:latin typeface="Calibri" panose="020F0502020204030204" pitchFamily="34" charset="0"/>
              </a:rPr>
              <a:t>Community transportation approach</a:t>
            </a:r>
          </a:p>
          <a:p>
            <a:pPr marL="0" indent="0">
              <a:buNone/>
            </a:pPr>
            <a:endParaRPr lang="en-US" sz="2600" dirty="0">
              <a:latin typeface="Calibri" panose="020F0502020204030204" pitchFamily="34" charset="0"/>
              <a:hlinkClick r:id="rId2"/>
            </a:endParaRPr>
          </a:p>
          <a:p>
            <a:pPr marL="0" indent="0">
              <a:buNone/>
            </a:pPr>
            <a:r>
              <a:rPr lang="en-US" dirty="0">
                <a:latin typeface="Calibri" panose="020F0502020204030204" pitchFamily="34" charset="0"/>
                <a:hlinkClick r:id="rId2"/>
              </a:rPr>
              <a:t>www.mass.gov/orgs/massmobility</a:t>
            </a:r>
            <a:endParaRPr lang="en-US" dirty="0">
              <a:latin typeface="Calibri" panose="020F0502020204030204" pitchFamily="34" charset="0"/>
            </a:endParaRPr>
          </a:p>
        </p:txBody>
      </p:sp>
      <p:sp>
        <p:nvSpPr>
          <p:cNvPr id="5" name="Content Placeholder 4"/>
          <p:cNvSpPr>
            <a:spLocks noGrp="1"/>
          </p:cNvSpPr>
          <p:nvPr>
            <p:ph sz="quarter" idx="2"/>
          </p:nvPr>
        </p:nvSpPr>
        <p:spPr/>
        <p:txBody>
          <a:bodyPr>
            <a:normAutofit fontScale="70000" lnSpcReduction="20000"/>
          </a:bodyPr>
          <a:lstStyle/>
          <a:p>
            <a:pPr marL="0" indent="0" algn="ctr">
              <a:buNone/>
            </a:pPr>
            <a:r>
              <a:rPr lang="en-US" b="1" dirty="0"/>
              <a:t>ICI</a:t>
            </a:r>
          </a:p>
          <a:p>
            <a:r>
              <a:rPr lang="en-US" dirty="0"/>
              <a:t>Training, technical assistance, research, and direct service organization focused on inclusion of people with disabilities into mainstream society, based at UMass Boston</a:t>
            </a:r>
          </a:p>
          <a:p>
            <a:r>
              <a:rPr lang="en-US" dirty="0"/>
              <a:t>Providing ongoing support to DDS employment efforts</a:t>
            </a:r>
          </a:p>
          <a:p>
            <a:r>
              <a:rPr lang="en-US" dirty="0"/>
              <a:t>Focus on transportation issues in Massachusetts and nationally</a:t>
            </a:r>
          </a:p>
          <a:p>
            <a:endParaRPr lang="en-US" dirty="0"/>
          </a:p>
          <a:p>
            <a:pPr marL="0" indent="0" algn="ctr">
              <a:buNone/>
            </a:pPr>
            <a:r>
              <a:rPr lang="en-US" dirty="0">
                <a:latin typeface="Calibri" panose="020F0502020204030204" pitchFamily="34" charset="0"/>
                <a:hlinkClick r:id="rId3"/>
              </a:rPr>
              <a:t>www.communityinclusion.org</a:t>
            </a:r>
            <a:endParaRPr lang="en-US" dirty="0">
              <a:latin typeface="Calibri" panose="020F0502020204030204" pitchFamily="34" charset="0"/>
            </a:endParaRPr>
          </a:p>
          <a:p>
            <a:pPr marL="0" indent="0" algn="ctr">
              <a:buNone/>
            </a:pPr>
            <a:r>
              <a:rPr lang="en-US" dirty="0">
                <a:latin typeface="Calibri" panose="020F0502020204030204" pitchFamily="34" charset="0"/>
                <a:hlinkClick r:id="rId4"/>
              </a:rPr>
              <a:t>www.employmentfirstma.org</a:t>
            </a:r>
            <a:endParaRPr lang="en-US" dirty="0">
              <a:latin typeface="Calibri" panose="020F0502020204030204" pitchFamily="34" charset="0"/>
            </a:endParaRPr>
          </a:p>
          <a:p>
            <a:pPr marL="0" indent="0" algn="ctr">
              <a:buNone/>
            </a:pPr>
            <a:endParaRPr lang="en-US" dirty="0">
              <a:latin typeface="Calibri" panose="020F0502020204030204" pitchFamily="34" charset="0"/>
            </a:endParaRPr>
          </a:p>
          <a:p>
            <a:pPr marL="0" indent="0" algn="ctr">
              <a:buNone/>
            </a:pPr>
            <a:endParaRPr lang="en-US" dirty="0">
              <a:latin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843541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Develop &amp; implement a program</a:t>
            </a:r>
          </a:p>
        </p:txBody>
      </p:sp>
      <p:sp>
        <p:nvSpPr>
          <p:cNvPr id="5" name="Content Placeholder 4"/>
          <p:cNvSpPr>
            <a:spLocks noGrp="1"/>
          </p:cNvSpPr>
          <p:nvPr>
            <p:ph sz="quarter" idx="1"/>
          </p:nvPr>
        </p:nvSpPr>
        <p:spPr/>
        <p:txBody>
          <a:bodyPr>
            <a:normAutofit/>
          </a:bodyPr>
          <a:lstStyle/>
          <a:p>
            <a:endParaRPr lang="en-US" dirty="0"/>
          </a:p>
          <a:p>
            <a:endParaRPr lang="en-US" dirty="0"/>
          </a:p>
          <a:p>
            <a:r>
              <a:rPr lang="en-US" dirty="0"/>
              <a:t>Find funding to support mobility initiatives</a:t>
            </a:r>
          </a:p>
          <a:p>
            <a:r>
              <a:rPr lang="en-US" dirty="0"/>
              <a:t>Tools to help you coordinate transportation with partners</a:t>
            </a:r>
          </a:p>
        </p:txBody>
      </p:sp>
      <p:sp>
        <p:nvSpPr>
          <p:cNvPr id="6" name="Content Placeholder 5"/>
          <p:cNvSpPr>
            <a:spLocks noGrp="1"/>
          </p:cNvSpPr>
          <p:nvPr>
            <p:ph sz="quarter" idx="2"/>
          </p:nvPr>
        </p:nvSpPr>
        <p:spPr/>
        <p:txBody>
          <a:bodyPr>
            <a:normAutofit/>
          </a:bodyPr>
          <a:lstStyle/>
          <a:p>
            <a:endParaRPr lang="en-US" dirty="0"/>
          </a:p>
          <a:p>
            <a:endParaRPr lang="en-US" dirty="0"/>
          </a:p>
          <a:p>
            <a:r>
              <a:rPr lang="en-US" dirty="0"/>
              <a:t>Offer travel instruction</a:t>
            </a:r>
          </a:p>
          <a:p>
            <a:r>
              <a:rPr lang="en-US" dirty="0"/>
              <a:t>Develop a volunteer driver program</a:t>
            </a:r>
          </a:p>
          <a:p>
            <a:r>
              <a:rPr lang="en-US" dirty="0"/>
              <a:t>And more!</a:t>
            </a:r>
          </a:p>
        </p:txBody>
      </p:sp>
      <p:sp>
        <p:nvSpPr>
          <p:cNvPr id="7" name="TextBox 6"/>
          <p:cNvSpPr txBox="1"/>
          <p:nvPr/>
        </p:nvSpPr>
        <p:spPr>
          <a:xfrm>
            <a:off x="-76200" y="1706880"/>
            <a:ext cx="9519209" cy="477054"/>
          </a:xfrm>
          <a:prstGeom prst="rect">
            <a:avLst/>
          </a:prstGeom>
          <a:noFill/>
        </p:spPr>
        <p:txBody>
          <a:bodyPr wrap="none" rtlCol="0">
            <a:spAutoFit/>
          </a:bodyPr>
          <a:lstStyle/>
          <a:p>
            <a:r>
              <a:rPr lang="en-US" sz="2400" b="1" dirty="0">
                <a:hlinkClick r:id="rId2"/>
              </a:rPr>
              <a:t>www.mass.gov/human-service-agencies-and-community-transportation</a:t>
            </a:r>
            <a:r>
              <a:rPr lang="en-US" sz="2500" dirty="0"/>
              <a:t> </a:t>
            </a:r>
          </a:p>
        </p:txBody>
      </p:sp>
    </p:spTree>
    <p:extLst>
      <p:ext uri="{BB962C8B-B14F-4D97-AF65-F5344CB8AC3E}">
        <p14:creationId xmlns:p14="http://schemas.microsoft.com/office/powerpoint/2010/main" val="3271518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Offer travel instruction</a:t>
            </a:r>
          </a:p>
        </p:txBody>
      </p:sp>
      <p:sp>
        <p:nvSpPr>
          <p:cNvPr id="3" name="Content Placeholder 2"/>
          <p:cNvSpPr>
            <a:spLocks noGrp="1"/>
          </p:cNvSpPr>
          <p:nvPr>
            <p:ph idx="1"/>
          </p:nvPr>
        </p:nvSpPr>
        <p:spPr>
          <a:xfrm>
            <a:off x="612648" y="1600200"/>
            <a:ext cx="8153400" cy="5029200"/>
          </a:xfrm>
        </p:spPr>
        <p:txBody>
          <a:bodyPr>
            <a:normAutofit/>
          </a:bodyPr>
          <a:lstStyle/>
          <a:p>
            <a:pPr>
              <a:defRPr/>
            </a:pPr>
            <a:r>
              <a:rPr lang="en-US" dirty="0">
                <a:latin typeface="Calibri" panose="020F0502020204030204" pitchFamily="34" charset="0"/>
              </a:rPr>
              <a:t>Research &amp; reports</a:t>
            </a:r>
          </a:p>
          <a:p>
            <a:pPr lvl="1">
              <a:buFont typeface="Wingdings" panose="05000000000000000000" pitchFamily="2" charset="2"/>
              <a:buChar char="q"/>
              <a:defRPr/>
            </a:pPr>
            <a:r>
              <a:rPr lang="en-US" sz="2400" u="sng" dirty="0">
                <a:latin typeface="Calibri" panose="020F0502020204030204" pitchFamily="34" charset="0"/>
                <a:hlinkClick r:id="rId2"/>
              </a:rPr>
              <a:t>www.mass.gov/info-details/offering-travel-instruction</a:t>
            </a:r>
            <a:endParaRPr lang="en-US" sz="2400" dirty="0">
              <a:latin typeface="Calibri" panose="020F0502020204030204" pitchFamily="34" charset="0"/>
            </a:endParaRPr>
          </a:p>
          <a:p>
            <a:pPr>
              <a:defRPr/>
            </a:pPr>
            <a:r>
              <a:rPr lang="en-US" dirty="0">
                <a:latin typeface="Calibri" panose="020F0502020204030204" pitchFamily="34" charset="0"/>
              </a:rPr>
              <a:t>Professional development</a:t>
            </a:r>
          </a:p>
          <a:p>
            <a:pPr lvl="1">
              <a:buFont typeface="Wingdings" panose="05000000000000000000" pitchFamily="2" charset="2"/>
              <a:buChar char="q"/>
              <a:defRPr/>
            </a:pPr>
            <a:r>
              <a:rPr lang="en-US" sz="2900" dirty="0">
                <a:latin typeface="Calibri" panose="020F0502020204030204" pitchFamily="34" charset="0"/>
              </a:rPr>
              <a:t>Travel Instruction Network</a:t>
            </a:r>
          </a:p>
          <a:p>
            <a:pPr lvl="1">
              <a:buFont typeface="Wingdings" panose="05000000000000000000" pitchFamily="2" charset="2"/>
              <a:buChar char="q"/>
              <a:defRPr/>
            </a:pPr>
            <a:r>
              <a:rPr lang="en-US" sz="2900" dirty="0">
                <a:latin typeface="Calibri" panose="020F0502020204030204" pitchFamily="34" charset="0"/>
              </a:rPr>
              <a:t>Three-day introductory workshops</a:t>
            </a:r>
          </a:p>
          <a:p>
            <a:pPr lvl="2">
              <a:buFont typeface="Wingdings" panose="05000000000000000000" pitchFamily="2" charset="2"/>
              <a:buChar char="q"/>
              <a:defRPr/>
            </a:pPr>
            <a:r>
              <a:rPr lang="en-US" sz="2400" u="sng" dirty="0">
                <a:latin typeface="Calibri" panose="020F0502020204030204" pitchFamily="34" charset="0"/>
                <a:hlinkClick r:id="rId3"/>
              </a:rPr>
              <a:t>www.surveymonkey.com/r/TT-intro-June2019</a:t>
            </a:r>
            <a:r>
              <a:rPr lang="en-US" sz="3200" dirty="0">
                <a:latin typeface="Calibri" panose="020F0502020204030204" pitchFamily="34" charset="0"/>
              </a:rPr>
              <a:t> </a:t>
            </a:r>
          </a:p>
          <a:p>
            <a:pPr>
              <a:buFont typeface="Wingdings" panose="05000000000000000000" pitchFamily="2" charset="2"/>
              <a:buChar char="q"/>
              <a:defRPr/>
            </a:pPr>
            <a:r>
              <a:rPr lang="en-US" dirty="0">
                <a:latin typeface="Calibri" panose="020F0502020204030204" pitchFamily="34" charset="0"/>
              </a:rPr>
              <a:t>Technical Assistance</a:t>
            </a:r>
          </a:p>
          <a:p>
            <a:pPr lvl="1">
              <a:buFont typeface="Arial" panose="020B0604020202020204" pitchFamily="34" charset="0"/>
              <a:buChar char="•"/>
              <a:defRPr/>
            </a:pPr>
            <a:endParaRPr lang="en-US" dirty="0"/>
          </a:p>
          <a:p>
            <a:pPr marL="114300" lvl="1" indent="0">
              <a:buFont typeface="Wingdings" pitchFamily="2" charset="2"/>
              <a:buNone/>
              <a:defRPr/>
            </a:pPr>
            <a:endParaRPr lang="en-US" dirty="0"/>
          </a:p>
          <a:p>
            <a:pPr lvl="2">
              <a:buFont typeface="Arial" panose="020B0604020202020204" pitchFamily="34" charset="0"/>
              <a:buChar char="•"/>
              <a:defRPr/>
            </a:pPr>
            <a:endParaRPr lang="en-US" dirty="0"/>
          </a:p>
        </p:txBody>
      </p:sp>
      <p:pic>
        <p:nvPicPr>
          <p:cNvPr id="27652" name="Picture 4" descr="travel trainer shows the inside of a bus"/>
          <p:cNvPicPr>
            <a:picLocks noChangeAspect="1"/>
          </p:cNvPicPr>
          <p:nvPr/>
        </p:nvPicPr>
        <p:blipFill rotWithShape="1">
          <a:blip r:embed="rId4" cstate="print">
            <a:extLst>
              <a:ext uri="{28A0092B-C50C-407E-A947-70E740481C1C}">
                <a14:useLocalDpi xmlns:a14="http://schemas.microsoft.com/office/drawing/2010/main" val="0"/>
              </a:ext>
            </a:extLst>
          </a:blip>
          <a:srcRect r="10585"/>
          <a:stretch/>
        </p:blipFill>
        <p:spPr bwMode="auto">
          <a:xfrm>
            <a:off x="6400800" y="4876800"/>
            <a:ext cx="2207549" cy="1851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Content Placeholder 3" descr="MassMobility logo" title="MassMobility logo"/>
          <p:cNvPicPr>
            <a:picLocks noChangeAspect="1" noChangeArrowheads="1"/>
          </p:cNvPicPr>
          <p:nvPr/>
        </p:nvPicPr>
        <p:blipFill>
          <a:blip r:embed="rId5"/>
          <a:srcRect/>
          <a:stretch>
            <a:fillRect/>
          </a:stretch>
        </p:blipFill>
        <p:spPr bwMode="auto">
          <a:xfrm>
            <a:off x="7383462" y="0"/>
            <a:ext cx="1760538" cy="507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496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Transportation Resources</a:t>
            </a:r>
          </a:p>
        </p:txBody>
      </p:sp>
      <p:pic>
        <p:nvPicPr>
          <p:cNvPr id="6" name="Content Placeholder 5" descr="ctaa_logo_txt_133.jpg"/>
          <p:cNvPicPr>
            <a:picLocks noGrp="1" noChangeAspect="1"/>
          </p:cNvPicPr>
          <p:nvPr>
            <p:ph idx="1"/>
          </p:nvPr>
        </p:nvPicPr>
        <p:blipFill rotWithShape="1">
          <a:blip r:embed="rId2">
            <a:extLst>
              <a:ext uri="{28A0092B-C50C-407E-A947-70E740481C1C}">
                <a14:useLocalDpi xmlns:a14="http://schemas.microsoft.com/office/drawing/2010/main" val="0"/>
              </a:ext>
            </a:extLst>
          </a:blip>
          <a:srcRect t="-493" b="-2051"/>
          <a:stretch/>
        </p:blipFill>
        <p:spPr>
          <a:xfrm>
            <a:off x="685800" y="2057400"/>
            <a:ext cx="2187212" cy="2057400"/>
          </a:xfrm>
        </p:spPr>
      </p:pic>
      <p:pic>
        <p:nvPicPr>
          <p:cNvPr id="7" name="Picture 6"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456036"/>
            <a:ext cx="3213100" cy="1430163"/>
          </a:xfrm>
          <a:prstGeom prst="rect">
            <a:avLst/>
          </a:prstGeom>
        </p:spPr>
      </p:pic>
      <p:pic>
        <p:nvPicPr>
          <p:cNvPr id="8" name="Picture 7" descr="New ATI Logo.79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4114800"/>
            <a:ext cx="3886200" cy="1491329"/>
          </a:xfrm>
          <a:prstGeom prst="rect">
            <a:avLst/>
          </a:prstGeom>
        </p:spPr>
      </p:pic>
    </p:spTree>
    <p:extLst>
      <p:ext uri="{BB962C8B-B14F-4D97-AF65-F5344CB8AC3E}">
        <p14:creationId xmlns:p14="http://schemas.microsoft.com/office/powerpoint/2010/main" val="390764138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 relationships with transportation officials</a:t>
            </a:r>
          </a:p>
        </p:txBody>
      </p:sp>
    </p:spTree>
    <p:extLst>
      <p:ext uri="{BB962C8B-B14F-4D97-AF65-F5344CB8AC3E}">
        <p14:creationId xmlns:p14="http://schemas.microsoft.com/office/powerpoint/2010/main" val="3706184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772E7-09F8-2B49-84DF-07605AD3674C}"/>
              </a:ext>
            </a:extLst>
          </p:cNvPr>
          <p:cNvSpPr>
            <a:spLocks noGrp="1"/>
          </p:cNvSpPr>
          <p:nvPr>
            <p:ph type="title"/>
          </p:nvPr>
        </p:nvSpPr>
        <p:spPr/>
        <p:txBody>
          <a:bodyPr/>
          <a:lstStyle/>
          <a:p>
            <a:r>
              <a:rPr lang="en-US" b="1" dirty="0"/>
              <a:t>Discussion: </a:t>
            </a:r>
            <a:r>
              <a:rPr lang="en-US" i="1" dirty="0"/>
              <a:t>Transportation Officials</a:t>
            </a:r>
          </a:p>
        </p:txBody>
      </p:sp>
      <p:sp>
        <p:nvSpPr>
          <p:cNvPr id="4" name="Content Placeholder 3">
            <a:extLst>
              <a:ext uri="{FF2B5EF4-FFF2-40B4-BE49-F238E27FC236}">
                <a16:creationId xmlns:a16="http://schemas.microsoft.com/office/drawing/2014/main" id="{FD2F2818-B806-2A4E-A3DF-F83B25590BC5}"/>
              </a:ext>
            </a:extLst>
          </p:cNvPr>
          <p:cNvSpPr>
            <a:spLocks noGrp="1"/>
          </p:cNvSpPr>
          <p:nvPr>
            <p:ph sz="quarter" idx="1"/>
          </p:nvPr>
        </p:nvSpPr>
        <p:spPr/>
        <p:txBody>
          <a:bodyPr>
            <a:normAutofit/>
          </a:bodyPr>
          <a:lstStyle/>
          <a:p>
            <a:r>
              <a:rPr lang="en-US" sz="3200" dirty="0"/>
              <a:t>Who to connect with?</a:t>
            </a:r>
          </a:p>
          <a:p>
            <a:r>
              <a:rPr lang="en-US" sz="3200" dirty="0"/>
              <a:t>How to connect?</a:t>
            </a:r>
          </a:p>
        </p:txBody>
      </p:sp>
      <p:pic>
        <p:nvPicPr>
          <p:cNvPr id="10" name="Picture 9">
            <a:extLst>
              <a:ext uri="{FF2B5EF4-FFF2-40B4-BE49-F238E27FC236}">
                <a16:creationId xmlns:a16="http://schemas.microsoft.com/office/drawing/2014/main" id="{7700D897-2F9F-5D44-8D71-443E24B22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2362200"/>
            <a:ext cx="4537589" cy="3506319"/>
          </a:xfrm>
          <a:prstGeom prst="rect">
            <a:avLst/>
          </a:prstGeom>
        </p:spPr>
      </p:pic>
      <p:pic>
        <p:nvPicPr>
          <p:cNvPr id="14" name="Picture 13">
            <a:extLst>
              <a:ext uri="{FF2B5EF4-FFF2-40B4-BE49-F238E27FC236}">
                <a16:creationId xmlns:a16="http://schemas.microsoft.com/office/drawing/2014/main" id="{942AF073-51E3-2A4C-9E65-B6560611E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924300"/>
            <a:ext cx="2728389" cy="2667000"/>
          </a:xfrm>
          <a:prstGeom prst="rect">
            <a:avLst/>
          </a:prstGeom>
        </p:spPr>
      </p:pic>
    </p:spTree>
    <p:extLst>
      <p:ext uri="{BB962C8B-B14F-4D97-AF65-F5344CB8AC3E}">
        <p14:creationId xmlns:p14="http://schemas.microsoft.com/office/powerpoint/2010/main" val="724082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7400"/>
            <a:ext cx="8153400" cy="2743200"/>
          </a:xfrm>
          <a:scene3d>
            <a:camera prst="isometricOffAxis1Right"/>
            <a:lightRig rig="threePt" dir="t"/>
          </a:scene3d>
        </p:spPr>
        <p:style>
          <a:lnRef idx="3">
            <a:schemeClr val="lt1"/>
          </a:lnRef>
          <a:fillRef idx="1">
            <a:schemeClr val="accent2"/>
          </a:fillRef>
          <a:effectRef idx="1">
            <a:schemeClr val="accent2"/>
          </a:effectRef>
          <a:fontRef idx="minor">
            <a:schemeClr val="lt1"/>
          </a:fontRef>
        </p:style>
        <p:txBody>
          <a:bodyPr/>
          <a:lstStyle/>
          <a:p>
            <a:pPr algn="ctr"/>
            <a:r>
              <a:rPr lang="en-US" sz="3600" b="1" cap="small" dirty="0"/>
              <a:t>Critical Importance of Engaging Individuals with Disabilities in Transportation Planning</a:t>
            </a:r>
          </a:p>
        </p:txBody>
      </p:sp>
      <p:pic>
        <p:nvPicPr>
          <p:cNvPr id="3" name="Picture 2" descr="advocac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822" y="4648200"/>
            <a:ext cx="2077378" cy="2077378"/>
          </a:xfrm>
          <a:prstGeom prst="rect">
            <a:avLst/>
          </a:prstGeom>
        </p:spPr>
      </p:pic>
    </p:spTree>
    <p:extLst>
      <p:ext uri="{BB962C8B-B14F-4D97-AF65-F5344CB8AC3E}">
        <p14:creationId xmlns:p14="http://schemas.microsoft.com/office/powerpoint/2010/main" val="4001122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2166493"/>
            <a:ext cx="7010400" cy="1143000"/>
          </a:xfrm>
        </p:spPr>
        <p:txBody>
          <a:bodyPr>
            <a:normAutofit/>
          </a:bodyPr>
          <a:lstStyle/>
          <a:p>
            <a:pPr algn="ctr"/>
            <a:r>
              <a:rPr lang="en-US" sz="3600" i="1" cap="small" dirty="0" err="1"/>
              <a:t>www.acltoolkit.org</a:t>
            </a:r>
            <a:endParaRPr lang="en-US" sz="3600" i="1" cap="small" dirty="0"/>
          </a:p>
        </p:txBody>
      </p:sp>
      <p:pic>
        <p:nvPicPr>
          <p:cNvPr id="6" name="Picture 5" descr="DJB-Logo5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5613952"/>
            <a:ext cx="2336800" cy="876300"/>
          </a:xfrm>
          <a:prstGeom prst="rect">
            <a:avLst/>
          </a:prstGeom>
        </p:spPr>
      </p:pic>
      <p:pic>
        <p:nvPicPr>
          <p:cNvPr id="7" name="Picture 6" descr="ICIlogo_colors_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5486400"/>
            <a:ext cx="2334540" cy="1003852"/>
          </a:xfrm>
          <a:prstGeom prst="rect">
            <a:avLst/>
          </a:prstGeom>
        </p:spPr>
      </p:pic>
      <p:pic>
        <p:nvPicPr>
          <p:cNvPr id="8" name="Picture 7" descr="ctaa_logo_txt_1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594" y="4270140"/>
            <a:ext cx="1415222" cy="1151047"/>
          </a:xfrm>
          <a:prstGeom prst="rect">
            <a:avLst/>
          </a:prstGeom>
        </p:spPr>
      </p:pic>
      <p:pic>
        <p:nvPicPr>
          <p:cNvPr id="9" name="Picture 8" descr="ACL_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0898" y="3339310"/>
            <a:ext cx="1979587" cy="821529"/>
          </a:xfrm>
          <a:prstGeom prst="rect">
            <a:avLst/>
          </a:prstGeom>
        </p:spPr>
      </p:pic>
      <p:pic>
        <p:nvPicPr>
          <p:cNvPr id="10" name="Picture 9" descr="n4a.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926" y="5649575"/>
            <a:ext cx="1902559" cy="1151048"/>
          </a:xfrm>
          <a:prstGeom prst="rect">
            <a:avLst/>
          </a:prstGeom>
        </p:spPr>
      </p:pic>
      <p:pic>
        <p:nvPicPr>
          <p:cNvPr id="3" name="Picture 2">
            <a:extLst>
              <a:ext uri="{FF2B5EF4-FFF2-40B4-BE49-F238E27FC236}">
                <a16:creationId xmlns:a16="http://schemas.microsoft.com/office/drawing/2014/main" id="{DC768280-485F-E847-8511-138FD61BE6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3441" y="410659"/>
            <a:ext cx="4257117" cy="2060398"/>
          </a:xfrm>
          <a:prstGeom prst="rect">
            <a:avLst/>
          </a:prstGeom>
          <a:ln>
            <a:solidFill>
              <a:schemeClr val="accent1"/>
            </a:solidFill>
          </a:ln>
        </p:spPr>
      </p:pic>
    </p:spTree>
    <p:extLst>
      <p:ext uri="{BB962C8B-B14F-4D97-AF65-F5344CB8AC3E}">
        <p14:creationId xmlns:p14="http://schemas.microsoft.com/office/powerpoint/2010/main" val="3320615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3C2CFEA1-7DCE-6947-A4F1-C3FBDE099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76167"/>
            <a:ext cx="2770605" cy="1052129"/>
          </a:xfrm>
          <a:prstGeom prst="rect">
            <a:avLst/>
          </a:prstGeom>
        </p:spPr>
      </p:pic>
      <p:pic>
        <p:nvPicPr>
          <p:cNvPr id="9" name="Picture 2" descr="\\Westat.com\dfs\MFGRP\Bernstein_D\Admin\Pictures\transitplanning4all.jpg">
            <a:extLst>
              <a:ext uri="{FF2B5EF4-FFF2-40B4-BE49-F238E27FC236}">
                <a16:creationId xmlns:a16="http://schemas.microsoft.com/office/drawing/2014/main" id="{4538D132-93D3-B243-854A-F6ACD21F10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6019800"/>
            <a:ext cx="1587620" cy="73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319066-0E05-8544-9EED-2A63C36BAB85}"/>
              </a:ext>
            </a:extLst>
          </p:cNvPr>
          <p:cNvSpPr txBox="1"/>
          <p:nvPr/>
        </p:nvSpPr>
        <p:spPr>
          <a:xfrm>
            <a:off x="1534644" y="1645278"/>
            <a:ext cx="5867400" cy="107721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200" dirty="0"/>
              <a:t>Worcester Transportation Advocacy Coalition</a:t>
            </a:r>
          </a:p>
        </p:txBody>
      </p:sp>
      <p:pic>
        <p:nvPicPr>
          <p:cNvPr id="6" name="Picture 5">
            <a:extLst>
              <a:ext uri="{FF2B5EF4-FFF2-40B4-BE49-F238E27FC236}">
                <a16:creationId xmlns:a16="http://schemas.microsoft.com/office/drawing/2014/main" id="{A6E06E1D-038D-9A4A-B75D-2590F050504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7516" b="22288"/>
          <a:stretch/>
        </p:blipFill>
        <p:spPr>
          <a:xfrm>
            <a:off x="5806620" y="3505200"/>
            <a:ext cx="2706392" cy="191236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F991CEC-AD56-D448-8C00-43087C394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123755"/>
            <a:ext cx="3292929" cy="1603390"/>
          </a:xfrm>
          <a:prstGeom prst="rect">
            <a:avLst/>
          </a:prstGeom>
        </p:spPr>
      </p:pic>
      <p:pic>
        <p:nvPicPr>
          <p:cNvPr id="11" name="Picture 10">
            <a:extLst>
              <a:ext uri="{FF2B5EF4-FFF2-40B4-BE49-F238E27FC236}">
                <a16:creationId xmlns:a16="http://schemas.microsoft.com/office/drawing/2014/main" id="{73975E9D-0EA0-9E43-B574-3192664E20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503" r="6945" b="-1970"/>
          <a:stretch/>
        </p:blipFill>
        <p:spPr>
          <a:xfrm>
            <a:off x="2438400" y="5105400"/>
            <a:ext cx="2993088" cy="1405942"/>
          </a:xfrm>
          <a:prstGeom prst="rect">
            <a:avLst/>
          </a:prstGeom>
        </p:spPr>
      </p:pic>
    </p:spTree>
    <p:extLst>
      <p:ext uri="{BB962C8B-B14F-4D97-AF65-F5344CB8AC3E}">
        <p14:creationId xmlns:p14="http://schemas.microsoft.com/office/powerpoint/2010/main" val="2778565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0"/>
            <a:ext cx="7772400" cy="1752600"/>
          </a:xfrm>
        </p:spPr>
        <p:txBody>
          <a:bodyPr>
            <a:normAutofit fontScale="90000"/>
          </a:bodyPr>
          <a:lstStyle/>
          <a:p>
            <a:r>
              <a:rPr lang="en-US" dirty="0"/>
              <a:t>Work with other groups experiencing transportation challenges</a:t>
            </a:r>
          </a:p>
        </p:txBody>
      </p:sp>
    </p:spTree>
    <p:extLst>
      <p:ext uri="{BB962C8B-B14F-4D97-AF65-F5344CB8AC3E}">
        <p14:creationId xmlns:p14="http://schemas.microsoft.com/office/powerpoint/2010/main" val="1137723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Polls</a:t>
            </a:r>
          </a:p>
        </p:txBody>
      </p:sp>
      <p:sp>
        <p:nvSpPr>
          <p:cNvPr id="7" name="Content Placeholder 6"/>
          <p:cNvSpPr>
            <a:spLocks noGrp="1"/>
          </p:cNvSpPr>
          <p:nvPr>
            <p:ph sz="quarter" idx="1"/>
          </p:nvPr>
        </p:nvSpPr>
        <p:spPr/>
        <p:txBody>
          <a:bodyPr/>
          <a:lstStyle/>
          <a:p>
            <a:r>
              <a:rPr lang="en-US" dirty="0"/>
              <a:t>Have you worked with another organization to address a transportation challenge?</a:t>
            </a:r>
          </a:p>
          <a:p>
            <a:pPr lvl="1"/>
            <a:r>
              <a:rPr lang="en-US" dirty="0"/>
              <a:t>Use the chat box to tell us about your partnership</a:t>
            </a:r>
          </a:p>
          <a:p>
            <a:r>
              <a:rPr lang="en-US" dirty="0"/>
              <a:t>Are you a member of a Regional Coordinating Council on Transportation?</a:t>
            </a:r>
          </a:p>
          <a:p>
            <a:endParaRPr lang="en-US" dirty="0"/>
          </a:p>
        </p:txBody>
      </p:sp>
      <p:pic>
        <p:nvPicPr>
          <p:cNvPr id="8" name="Picture 2" descr="2 people raising their h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810000"/>
            <a:ext cx="2667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000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5" name="Content Placeholder 4"/>
          <p:cNvSpPr>
            <a:spLocks noGrp="1"/>
          </p:cNvSpPr>
          <p:nvPr>
            <p:ph sz="quarter" idx="1"/>
          </p:nvPr>
        </p:nvSpPr>
        <p:spPr>
          <a:xfrm>
            <a:off x="612648" y="1905000"/>
            <a:ext cx="7312152" cy="838200"/>
          </a:xfrm>
        </p:spPr>
        <p:txBody>
          <a:bodyPr/>
          <a:lstStyle/>
          <a:p>
            <a:r>
              <a:rPr lang="en-US" dirty="0"/>
              <a:t>Poll: what’s your region or service area?</a:t>
            </a:r>
          </a:p>
        </p:txBody>
      </p:sp>
      <p:pic>
        <p:nvPicPr>
          <p:cNvPr id="4" name="Picture 5" descr="Poll.jpg">
            <a:extLst>
              <a:ext uri="{FF2B5EF4-FFF2-40B4-BE49-F238E27FC236}">
                <a16:creationId xmlns:a16="http://schemas.microsoft.com/office/drawing/2014/main" id="{3BBF8E34-AB7D-F44D-9B42-CA6C30AA0F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43053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269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Partnering to improve mobility</a:t>
            </a:r>
          </a:p>
        </p:txBody>
      </p:sp>
      <p:sp>
        <p:nvSpPr>
          <p:cNvPr id="3" name="Content Placeholder 2"/>
          <p:cNvSpPr>
            <a:spLocks noGrp="1"/>
          </p:cNvSpPr>
          <p:nvPr>
            <p:ph sz="quarter" idx="1"/>
          </p:nvPr>
        </p:nvSpPr>
        <p:spPr/>
        <p:txBody>
          <a:bodyPr/>
          <a:lstStyle/>
          <a:p>
            <a:pPr marL="342900" lvl="2" indent="-342900">
              <a:buFont typeface="Wingdings" panose="05000000000000000000" pitchFamily="2" charset="2"/>
              <a:buChar char="q"/>
              <a:defRPr/>
            </a:pPr>
            <a:r>
              <a:rPr lang="en-US" sz="2600" dirty="0">
                <a:latin typeface="Calibri" panose="020F0502020204030204" pitchFamily="34" charset="0"/>
              </a:rPr>
              <a:t>Needham van share</a:t>
            </a:r>
          </a:p>
          <a:p>
            <a:pPr marL="342900" lvl="2" indent="-342900">
              <a:buFont typeface="Wingdings" panose="05000000000000000000" pitchFamily="2" charset="2"/>
              <a:buChar char="q"/>
              <a:defRPr/>
            </a:pPr>
            <a:r>
              <a:rPr lang="en-US" sz="2600" dirty="0">
                <a:latin typeface="Calibri" panose="020F0502020204030204" pitchFamily="34" charset="0"/>
              </a:rPr>
              <a:t>Cape Cod Accessible Livery</a:t>
            </a:r>
          </a:p>
          <a:p>
            <a:pPr marL="342900" lvl="2" indent="-342900">
              <a:buFont typeface="Wingdings" panose="05000000000000000000" pitchFamily="2" charset="2"/>
              <a:buChar char="q"/>
              <a:defRPr/>
            </a:pPr>
            <a:r>
              <a:rPr lang="en-US" sz="2600" dirty="0">
                <a:latin typeface="Calibri" panose="020F0502020204030204" pitchFamily="34" charset="0"/>
              </a:rPr>
              <a:t>Quaboag Connector</a:t>
            </a:r>
          </a:p>
          <a:p>
            <a:endParaRPr lang="en-US" dirty="0"/>
          </a:p>
        </p:txBody>
      </p:sp>
      <p:pic>
        <p:nvPicPr>
          <p:cNvPr id="4" name="Picture 2" descr="Cape Cod Accessible Transportation brochure"/>
          <p:cNvPicPr>
            <a:picLocks noChangeAspect="1" noChangeArrowheads="1"/>
          </p:cNvPicPr>
          <p:nvPr/>
        </p:nvPicPr>
        <p:blipFill rotWithShape="1">
          <a:blip r:embed="rId2">
            <a:extLst>
              <a:ext uri="{28A0092B-C50C-407E-A947-70E740481C1C}">
                <a14:useLocalDpi xmlns:a14="http://schemas.microsoft.com/office/drawing/2010/main" val="0"/>
              </a:ext>
            </a:extLst>
          </a:blip>
          <a:srcRect l="30500" t="9557" r="28625" b="7778"/>
          <a:stretch/>
        </p:blipFill>
        <p:spPr bwMode="auto">
          <a:xfrm>
            <a:off x="5181600" y="1828800"/>
            <a:ext cx="3737610" cy="4251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2 vans labelled &quot;Quaboag Connector&quot;"/>
          <p:cNvPicPr>
            <a:picLocks noChangeAspect="1"/>
          </p:cNvPicPr>
          <p:nvPr/>
        </p:nvPicPr>
        <p:blipFill rotWithShape="1">
          <a:blip r:embed="rId3" cstate="print">
            <a:extLst>
              <a:ext uri="{28A0092B-C50C-407E-A947-70E740481C1C}">
                <a14:useLocalDpi xmlns:a14="http://schemas.microsoft.com/office/drawing/2010/main" val="0"/>
              </a:ext>
            </a:extLst>
          </a:blip>
          <a:srcRect l="10353" t="35921" r="4236" b="17176"/>
          <a:stretch/>
        </p:blipFill>
        <p:spPr>
          <a:xfrm>
            <a:off x="609599" y="3917085"/>
            <a:ext cx="3904991" cy="1608304"/>
          </a:xfrm>
          <a:prstGeom prst="rect">
            <a:avLst/>
          </a:prstGeom>
        </p:spPr>
      </p:pic>
    </p:spTree>
    <p:extLst>
      <p:ext uri="{BB962C8B-B14F-4D97-AF65-F5344CB8AC3E}">
        <p14:creationId xmlns:p14="http://schemas.microsoft.com/office/powerpoint/2010/main" val="1365996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Regional Coordinating</a:t>
            </a:r>
            <a:r>
              <a:rPr lang="en-US" sz="4000" dirty="0"/>
              <a:t> </a:t>
            </a:r>
            <a:r>
              <a:rPr lang="en-US" dirty="0"/>
              <a:t>Councils </a:t>
            </a:r>
            <a:endParaRPr lang="en-US" sz="4000" dirty="0"/>
          </a:p>
        </p:txBody>
      </p:sp>
      <p:pic>
        <p:nvPicPr>
          <p:cNvPr id="8" name="Picture 2" descr="RCCs in Berkshire County, Franklin County, Western Hampden and Hampshire County, Pioneer Valley, Quaboag Region, Central MA, North Central, Merrimack Valley, North Shore, Minuteman Area, MetroWest, Neponset Valley, Boston North, Boston Core, Brockton Area, Southeastern MA, Cape and Islands">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447800"/>
            <a:ext cx="7950379" cy="484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hlinkClick r:id="rId3"/>
          </p:cNvPr>
          <p:cNvSpPr/>
          <p:nvPr/>
        </p:nvSpPr>
        <p:spPr>
          <a:xfrm>
            <a:off x="228600" y="4800600"/>
            <a:ext cx="52578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rPr>
              <a:t>www.mass.gov/service-details/regional-coordinating-councils-for-community-transportation </a:t>
            </a:r>
          </a:p>
        </p:txBody>
      </p:sp>
    </p:spTree>
    <p:extLst>
      <p:ext uri="{BB962C8B-B14F-4D97-AF65-F5344CB8AC3E}">
        <p14:creationId xmlns:p14="http://schemas.microsoft.com/office/powerpoint/2010/main" val="3662673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Use existing resources differently</a:t>
            </a:r>
          </a:p>
        </p:txBody>
      </p:sp>
    </p:spTree>
    <p:extLst>
      <p:ext uri="{BB962C8B-B14F-4D97-AF65-F5344CB8AC3E}">
        <p14:creationId xmlns:p14="http://schemas.microsoft.com/office/powerpoint/2010/main" val="2346511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Get more from what you have</a:t>
            </a:r>
          </a:p>
        </p:txBody>
      </p:sp>
      <p:sp>
        <p:nvSpPr>
          <p:cNvPr id="3" name="Content Placeholder 2"/>
          <p:cNvSpPr>
            <a:spLocks noGrp="1"/>
          </p:cNvSpPr>
          <p:nvPr>
            <p:ph sz="quarter" idx="1"/>
          </p:nvPr>
        </p:nvSpPr>
        <p:spPr/>
        <p:txBody>
          <a:bodyPr/>
          <a:lstStyle/>
          <a:p>
            <a:r>
              <a:rPr lang="en-US" dirty="0"/>
              <a:t>Capacity/seats</a:t>
            </a:r>
          </a:p>
          <a:p>
            <a:pPr lvl="1"/>
            <a:r>
              <a:rPr lang="en-US" dirty="0"/>
              <a:t>READYBUS</a:t>
            </a:r>
          </a:p>
        </p:txBody>
      </p:sp>
      <p:sp>
        <p:nvSpPr>
          <p:cNvPr id="6" name="Content Placeholder 5"/>
          <p:cNvSpPr>
            <a:spLocks noGrp="1"/>
          </p:cNvSpPr>
          <p:nvPr>
            <p:ph sz="quarter" idx="2"/>
          </p:nvPr>
        </p:nvSpPr>
        <p:spPr/>
        <p:txBody>
          <a:bodyPr/>
          <a:lstStyle/>
          <a:p>
            <a:r>
              <a:rPr lang="en-US" dirty="0"/>
              <a:t>Funding</a:t>
            </a:r>
          </a:p>
          <a:p>
            <a:pPr lvl="1"/>
            <a:r>
              <a:rPr lang="en-US" dirty="0"/>
              <a:t>North Shore Community College</a:t>
            </a:r>
          </a:p>
          <a:p>
            <a:endParaRPr lang="en-US" dirty="0"/>
          </a:p>
        </p:txBody>
      </p:sp>
      <p:pic>
        <p:nvPicPr>
          <p:cNvPr id="4" name="Picture 2" descr="WRTA Van "/>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562" y="3689369"/>
            <a:ext cx="3514622" cy="2065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North Shore Community College webpage about their Uber pilot: http://www.northshore.edu/uber/" title="NSCC-Uber Ride"/>
          <p:cNvPicPr>
            <a:picLocks noChangeAspect="1" noChangeArrowheads="1"/>
          </p:cNvPicPr>
          <p:nvPr/>
        </p:nvPicPr>
        <p:blipFill rotWithShape="1">
          <a:blip r:embed="rId3"/>
          <a:srcRect l="25971" t="10362" r="26886" b="29295"/>
          <a:stretch/>
        </p:blipFill>
        <p:spPr bwMode="auto">
          <a:xfrm>
            <a:off x="4953000" y="3429000"/>
            <a:ext cx="3592297" cy="25864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16942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Answering your questions</a:t>
            </a:r>
          </a:p>
        </p:txBody>
      </p:sp>
    </p:spTree>
    <p:extLst>
      <p:ext uri="{BB962C8B-B14F-4D97-AF65-F5344CB8AC3E}">
        <p14:creationId xmlns:p14="http://schemas.microsoft.com/office/powerpoint/2010/main" val="2463928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3534656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Want to learn more?</a:t>
            </a:r>
          </a:p>
        </p:txBody>
      </p:sp>
      <p:sp>
        <p:nvSpPr>
          <p:cNvPr id="4" name="Content Placeholder 3"/>
          <p:cNvSpPr>
            <a:spLocks noGrp="1"/>
          </p:cNvSpPr>
          <p:nvPr>
            <p:ph sz="quarter" idx="1"/>
          </p:nvPr>
        </p:nvSpPr>
        <p:spPr/>
        <p:txBody>
          <a:bodyPr/>
          <a:lstStyle/>
          <a:p>
            <a:r>
              <a:rPr lang="en-US" dirty="0"/>
              <a:t>Join us at the 2019 MassDOT Transportation Innovation Conference</a:t>
            </a:r>
          </a:p>
          <a:p>
            <a:pPr lvl="1"/>
            <a:r>
              <a:rPr lang="en-US" dirty="0"/>
              <a:t>Community Mobility Track</a:t>
            </a:r>
          </a:p>
          <a:p>
            <a:pPr lvl="1"/>
            <a:r>
              <a:rPr lang="en-US" dirty="0"/>
              <a:t>April 9-10 in Worcester</a:t>
            </a:r>
          </a:p>
          <a:p>
            <a:pPr lvl="1"/>
            <a:r>
              <a:rPr lang="en-US" dirty="0">
                <a:hlinkClick r:id="rId2"/>
              </a:rPr>
              <a:t>www.massdotinnovation.com</a:t>
            </a:r>
            <a:br>
              <a:rPr lang="en-US" dirty="0"/>
            </a:br>
            <a:endParaRPr lang="en-US" dirty="0"/>
          </a:p>
          <a:p>
            <a:pPr>
              <a:buFont typeface="Wingdings" panose="05000000000000000000" pitchFamily="2" charset="2"/>
              <a:buChar char="q"/>
              <a:defRPr/>
            </a:pPr>
            <a:r>
              <a:rPr lang="en-US" dirty="0"/>
              <a:t>Subscribe to the monthly MassMobility newsletter</a:t>
            </a:r>
          </a:p>
          <a:p>
            <a:pPr lvl="1">
              <a:buFont typeface="Wingdings" panose="05000000000000000000" pitchFamily="2" charset="2"/>
              <a:buChar char="q"/>
              <a:defRPr/>
            </a:pPr>
            <a:r>
              <a:rPr lang="en-US" dirty="0">
                <a:latin typeface="Calibri" panose="020F0502020204030204" pitchFamily="34" charset="0"/>
                <a:hlinkClick r:id="rId3"/>
              </a:rPr>
              <a:t>www.mass.gov/massmobility-newsletter</a:t>
            </a:r>
            <a:r>
              <a:rPr lang="en-US" dirty="0">
                <a:latin typeface="Calibri" panose="020F0502020204030204" pitchFamily="34" charset="0"/>
              </a:rPr>
              <a:t> </a:t>
            </a:r>
          </a:p>
          <a:p>
            <a:endParaRPr lang="en-US" dirty="0"/>
          </a:p>
          <a:p>
            <a:pPr lvl="1"/>
            <a:endParaRPr lang="en-US" dirty="0"/>
          </a:p>
        </p:txBody>
      </p:sp>
    </p:spTree>
    <p:extLst>
      <p:ext uri="{BB962C8B-B14F-4D97-AF65-F5344CB8AC3E}">
        <p14:creationId xmlns:p14="http://schemas.microsoft.com/office/powerpoint/2010/main" val="2914455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Keep in Touch!</a:t>
            </a:r>
          </a:p>
        </p:txBody>
      </p:sp>
      <p:sp>
        <p:nvSpPr>
          <p:cNvPr id="3" name="Content Placeholder 2"/>
          <p:cNvSpPr>
            <a:spLocks noGrp="1"/>
          </p:cNvSpPr>
          <p:nvPr>
            <p:ph sz="quarter" idx="1"/>
          </p:nvPr>
        </p:nvSpPr>
        <p:spPr/>
        <p:txBody>
          <a:bodyPr>
            <a:normAutofit fontScale="70000" lnSpcReduction="20000"/>
          </a:bodyPr>
          <a:lstStyle/>
          <a:p>
            <a:pPr marL="0" indent="0">
              <a:buNone/>
              <a:defRPr/>
            </a:pPr>
            <a:endParaRPr lang="en-US" dirty="0">
              <a:latin typeface="Calibri" panose="020F0502020204030204" pitchFamily="34" charset="0"/>
            </a:endParaRPr>
          </a:p>
          <a:p>
            <a:pPr marL="0" indent="0">
              <a:buNone/>
              <a:defRPr/>
            </a:pPr>
            <a:endParaRPr lang="en-US" dirty="0">
              <a:latin typeface="Calibri" panose="020F0502020204030204" pitchFamily="34" charset="0"/>
            </a:endParaRPr>
          </a:p>
          <a:p>
            <a:pPr marL="0" indent="0">
              <a:buNone/>
              <a:defRPr/>
            </a:pPr>
            <a:endParaRPr lang="en-US" dirty="0">
              <a:latin typeface="Calibri" panose="020F0502020204030204" pitchFamily="34" charset="0"/>
            </a:endParaRPr>
          </a:p>
          <a:p>
            <a:pPr marL="0" indent="0">
              <a:buNone/>
              <a:defRPr/>
            </a:pPr>
            <a:endParaRPr lang="en-US" dirty="0">
              <a:latin typeface="Calibri" panose="020F0502020204030204" pitchFamily="34" charset="0"/>
            </a:endParaRPr>
          </a:p>
          <a:p>
            <a:pPr marL="0" indent="0">
              <a:buNone/>
              <a:defRPr/>
            </a:pPr>
            <a:endParaRPr lang="en-US" dirty="0">
              <a:latin typeface="Calibri" panose="020F0502020204030204" pitchFamily="34" charset="0"/>
            </a:endParaRPr>
          </a:p>
          <a:p>
            <a:pPr marL="0" indent="0">
              <a:buNone/>
            </a:pPr>
            <a:endParaRPr lang="en-US" dirty="0">
              <a:latin typeface="Calibri" panose="020F0502020204030204" pitchFamily="34" charset="0"/>
              <a:hlinkClick r:id="rId3"/>
            </a:endParaRPr>
          </a:p>
          <a:p>
            <a:pPr marL="0" indent="0">
              <a:buNone/>
            </a:pPr>
            <a:r>
              <a:rPr lang="en-US" dirty="0">
                <a:latin typeface="Calibri" panose="020F0502020204030204" pitchFamily="34" charset="0"/>
                <a:hlinkClick r:id="rId3"/>
              </a:rPr>
              <a:t>www.communityinclusion.org</a:t>
            </a:r>
            <a:endParaRPr lang="en-US" dirty="0">
              <a:latin typeface="Calibri" panose="020F0502020204030204" pitchFamily="34" charset="0"/>
            </a:endParaRPr>
          </a:p>
          <a:p>
            <a:pPr marL="0" indent="0">
              <a:buNone/>
            </a:pPr>
            <a:r>
              <a:rPr lang="en-US" dirty="0">
                <a:latin typeface="Calibri" panose="020F0502020204030204" pitchFamily="34" charset="0"/>
                <a:hlinkClick r:id="rId4"/>
              </a:rPr>
              <a:t>www.employmentfirstma.org</a:t>
            </a:r>
            <a:endParaRPr lang="en-US" dirty="0">
              <a:latin typeface="Calibri" panose="020F0502020204030204" pitchFamily="34" charset="0"/>
            </a:endParaRPr>
          </a:p>
          <a:p>
            <a:pPr marL="0" indent="0">
              <a:buNone/>
              <a:defRPr/>
            </a:pPr>
            <a:endParaRPr lang="en-US" dirty="0">
              <a:latin typeface="Calibri" panose="020F0502020204030204" pitchFamily="34" charset="0"/>
            </a:endParaRPr>
          </a:p>
          <a:p>
            <a:pPr marL="0" indent="0">
              <a:buNone/>
              <a:defRPr/>
            </a:pPr>
            <a:r>
              <a:rPr lang="en-US" dirty="0">
                <a:latin typeface="Calibri" panose="020F0502020204030204" pitchFamily="34" charset="0"/>
              </a:rPr>
              <a:t>David Hoff</a:t>
            </a:r>
          </a:p>
          <a:p>
            <a:pPr marL="0" indent="0">
              <a:buNone/>
              <a:defRPr/>
            </a:pPr>
            <a:r>
              <a:rPr lang="en-US" dirty="0">
                <a:latin typeface="Calibri" panose="020F0502020204030204" pitchFamily="34" charset="0"/>
                <a:hlinkClick r:id="rId5"/>
              </a:rPr>
              <a:t>david.hoff@umb.edu</a:t>
            </a:r>
            <a:endParaRPr lang="en-US" dirty="0">
              <a:latin typeface="Calibri" panose="020F0502020204030204" pitchFamily="34" charset="0"/>
            </a:endParaRPr>
          </a:p>
          <a:p>
            <a:pPr marL="0" indent="0">
              <a:buNone/>
              <a:defRPr/>
            </a:pPr>
            <a:endParaRPr lang="en-US" sz="9600" dirty="0">
              <a:latin typeface="Calibri" panose="020F0502020204030204" pitchFamily="34" charset="0"/>
            </a:endParaRPr>
          </a:p>
          <a:p>
            <a:pPr marL="0" indent="0">
              <a:buNone/>
              <a:defRPr/>
            </a:pPr>
            <a:endParaRPr lang="en-US" sz="8000" i="1" dirty="0">
              <a:latin typeface="Calibri" panose="020F0502020204030204" pitchFamily="34" charset="0"/>
            </a:endParaRPr>
          </a:p>
        </p:txBody>
      </p:sp>
      <p:sp>
        <p:nvSpPr>
          <p:cNvPr id="7" name="Content Placeholder 6"/>
          <p:cNvSpPr>
            <a:spLocks noGrp="1"/>
          </p:cNvSpPr>
          <p:nvPr>
            <p:ph sz="quarter" idx="2"/>
          </p:nvPr>
        </p:nvSpPr>
        <p:spPr/>
        <p:txBody>
          <a:bodyPr>
            <a:normAutofit fontScale="70000" lnSpcReduction="20000"/>
          </a:bodyPr>
          <a:lstStyle/>
          <a:p>
            <a:pPr marL="0" indent="0">
              <a:buNone/>
              <a:defRPr/>
            </a:pPr>
            <a:endParaRPr lang="en-US" dirty="0">
              <a:latin typeface="Calibri" panose="020F0502020204030204" pitchFamily="34" charset="0"/>
            </a:endParaRPr>
          </a:p>
          <a:p>
            <a:pPr marL="0" indent="0">
              <a:buNone/>
              <a:defRPr/>
            </a:pPr>
            <a:endParaRPr lang="en-US" dirty="0">
              <a:latin typeface="Calibri" panose="020F0502020204030204" pitchFamily="34" charset="0"/>
            </a:endParaRPr>
          </a:p>
          <a:p>
            <a:pPr marL="0" indent="0">
              <a:buNone/>
              <a:defRPr/>
            </a:pPr>
            <a:endParaRPr lang="en-US" dirty="0">
              <a:latin typeface="Calibri" panose="020F0502020204030204" pitchFamily="34" charset="0"/>
            </a:endParaRPr>
          </a:p>
          <a:p>
            <a:pPr marL="0" indent="0">
              <a:buNone/>
              <a:defRPr/>
            </a:pPr>
            <a:endParaRPr lang="en-US" dirty="0">
              <a:latin typeface="Calibri" panose="020F0502020204030204" pitchFamily="34" charset="0"/>
            </a:endParaRPr>
          </a:p>
          <a:p>
            <a:pPr marL="0" indent="0">
              <a:buNone/>
              <a:defRPr/>
            </a:pPr>
            <a:endParaRPr lang="en-US" dirty="0">
              <a:latin typeface="Calibri" panose="020F0502020204030204" pitchFamily="34" charset="0"/>
            </a:endParaRPr>
          </a:p>
          <a:p>
            <a:pPr marL="0" indent="0">
              <a:buNone/>
              <a:defRPr/>
            </a:pPr>
            <a:r>
              <a:rPr lang="en-US" dirty="0">
                <a:latin typeface="Calibri" panose="020F0502020204030204" pitchFamily="34" charset="0"/>
                <a:hlinkClick r:id="rId6"/>
              </a:rPr>
              <a:t>www.mass.gov/orgs/massmobility</a:t>
            </a:r>
            <a:endParaRPr lang="en-US" dirty="0">
              <a:latin typeface="Calibri" panose="020F0502020204030204" pitchFamily="34" charset="0"/>
            </a:endParaRPr>
          </a:p>
          <a:p>
            <a:pPr marL="0" indent="0">
              <a:buNone/>
              <a:defRPr/>
            </a:pPr>
            <a:r>
              <a:rPr lang="en-US" dirty="0">
                <a:latin typeface="Calibri" panose="020F0502020204030204" pitchFamily="34" charset="0"/>
              </a:rPr>
              <a:t>Twitter @MassMobility</a:t>
            </a:r>
          </a:p>
          <a:p>
            <a:pPr marL="0" indent="0">
              <a:buNone/>
              <a:defRPr/>
            </a:pPr>
            <a:endParaRPr lang="en-US" dirty="0">
              <a:latin typeface="Calibri" panose="020F0502020204030204" pitchFamily="34" charset="0"/>
            </a:endParaRPr>
          </a:p>
          <a:p>
            <a:pPr marL="0" indent="0">
              <a:buNone/>
              <a:defRPr/>
            </a:pPr>
            <a:r>
              <a:rPr lang="en-US" dirty="0">
                <a:latin typeface="Calibri" panose="020F0502020204030204" pitchFamily="34" charset="0"/>
              </a:rPr>
              <a:t>Rachel Fichtenbaum</a:t>
            </a:r>
          </a:p>
          <a:p>
            <a:pPr marL="0" indent="0">
              <a:buNone/>
              <a:defRPr/>
            </a:pPr>
            <a:r>
              <a:rPr lang="en-US" dirty="0">
                <a:latin typeface="Calibri" panose="020F0502020204030204" pitchFamily="34" charset="0"/>
                <a:hlinkClick r:id="rId7"/>
              </a:rPr>
              <a:t>rachel.fichtenbaum@state.ma.us</a:t>
            </a:r>
            <a:endParaRPr lang="en-US" dirty="0">
              <a:latin typeface="Calibri" panose="020F0502020204030204" pitchFamily="34" charset="0"/>
            </a:endParaRPr>
          </a:p>
          <a:p>
            <a:pPr marL="0" indent="0">
              <a:buNone/>
              <a:defRPr/>
            </a:pPr>
            <a:endParaRPr lang="en-US" dirty="0">
              <a:latin typeface="Calibri" panose="020F0502020204030204" pitchFamily="34" charset="0"/>
            </a:endParaRPr>
          </a:p>
          <a:p>
            <a:pPr marL="0" indent="0">
              <a:buNone/>
              <a:defRPr/>
            </a:pPr>
            <a:r>
              <a:rPr lang="en-US" dirty="0">
                <a:latin typeface="Calibri" panose="020F0502020204030204" pitchFamily="34" charset="0"/>
              </a:rPr>
              <a:t>Jenna Henning</a:t>
            </a:r>
          </a:p>
          <a:p>
            <a:pPr marL="0" indent="0">
              <a:buNone/>
              <a:defRPr/>
            </a:pPr>
            <a:r>
              <a:rPr lang="en-US" dirty="0">
                <a:latin typeface="Calibri" panose="020F0502020204030204" pitchFamily="34" charset="0"/>
                <a:hlinkClick r:id="rId8"/>
              </a:rPr>
              <a:t>jennifer.henning@state.ma.us</a:t>
            </a:r>
            <a:endParaRPr lang="en-US" dirty="0">
              <a:latin typeface="Calibri" panose="020F0502020204030204" pitchFamily="34" charset="0"/>
            </a:endParaRPr>
          </a:p>
          <a:p>
            <a:pPr marL="0" indent="0">
              <a:buNone/>
              <a:defRPr/>
            </a:pPr>
            <a:endParaRPr lang="en-US" i="1" dirty="0">
              <a:latin typeface="Calibri" panose="020F0502020204030204" pitchFamily="34" charset="0"/>
            </a:endParaRPr>
          </a:p>
        </p:txBody>
      </p:sp>
      <p:pic>
        <p:nvPicPr>
          <p:cNvPr id="4" name="Picture 3" descr="MassMobility log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9126" y="1600200"/>
            <a:ext cx="3259420" cy="1251897"/>
          </a:xfrm>
          <a:prstGeom prst="rect">
            <a:avLst/>
          </a:prstGeom>
        </p:spPr>
      </p:pic>
      <p:pic>
        <p:nvPicPr>
          <p:cNvPr id="6" name="Picture 5">
            <a:extLst>
              <a:ext uri="{FF2B5EF4-FFF2-40B4-BE49-F238E27FC236}">
                <a16:creationId xmlns:a16="http://schemas.microsoft.com/office/drawing/2014/main" id="{12B671FE-F709-1440-A11B-5677608FE4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1600" y="1828800"/>
            <a:ext cx="1358900" cy="1297531"/>
          </a:xfrm>
          <a:prstGeom prst="rect">
            <a:avLst/>
          </a:prstGeom>
        </p:spPr>
      </p:pic>
    </p:spTree>
    <p:extLst>
      <p:ext uri="{BB962C8B-B14F-4D97-AF65-F5344CB8AC3E}">
        <p14:creationId xmlns:p14="http://schemas.microsoft.com/office/powerpoint/2010/main" val="1219028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705600" cy="914400"/>
          </a:xfrm>
          <a:scene3d>
            <a:camera prst="orthographicFront"/>
            <a:lightRig rig="threePt" dir="t"/>
          </a:scene3d>
          <a:sp3d>
            <a:bevelT w="139700" h="139700" prst="divot"/>
          </a:sp3d>
        </p:spPr>
        <p:txBody>
          <a:bodyPr/>
          <a:lstStyle/>
          <a:p>
            <a:r>
              <a:rPr lang="en-US" cap="small" dirty="0"/>
              <a:t>A Six-Pronged Approach</a:t>
            </a:r>
          </a:p>
        </p:txBody>
      </p:sp>
      <p:sp>
        <p:nvSpPr>
          <p:cNvPr id="4" name="Oval 3"/>
          <p:cNvSpPr/>
          <p:nvPr/>
        </p:nvSpPr>
        <p:spPr bwMode="auto">
          <a:xfrm>
            <a:off x="2895600" y="1600200"/>
            <a:ext cx="3352800" cy="1981200"/>
          </a:xfrm>
          <a:prstGeom prst="ellipse">
            <a:avLst/>
          </a:prstGeom>
          <a:solidFill>
            <a:schemeClr val="accent1"/>
          </a:solidFill>
          <a:ln w="9525" cap="flat" cmpd="sng" algn="ctr">
            <a:solidFill>
              <a:schemeClr val="tx1"/>
            </a:solidFill>
            <a:prstDash val="solid"/>
            <a:round/>
            <a:headEnd type="none" w="med" len="med"/>
            <a:tailEnd type="none" w="med" len="med"/>
          </a:ln>
          <a:effectLst>
            <a:glow rad="101600">
              <a:schemeClr val="accent4">
                <a:satMod val="175000"/>
                <a:alpha val="40000"/>
              </a:schemeClr>
            </a:glow>
            <a:outerShdw blurRad="63500" dist="38099" dir="2700000" algn="ctr" rotWithShape="0">
              <a:schemeClr val="bg2">
                <a:alpha val="74998"/>
              </a:schemeClr>
            </a:outerShdw>
          </a:effectLst>
          <a:scene3d>
            <a:camera prst="orthographicFront"/>
            <a:lightRig rig="threePt" dir="t"/>
          </a:scene3d>
          <a:sp3d>
            <a:bevelT w="139700" h="139700" prst="divot"/>
          </a:sp3d>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00"/>
                </a:solidFill>
                <a:effectLst/>
                <a:latin typeface="Arial Narrow"/>
                <a:ea typeface="ＭＳ Ｐゴシック" charset="0"/>
                <a:cs typeface="Arial Narrow"/>
              </a:rPr>
              <a:t>Transportation</a:t>
            </a:r>
            <a:r>
              <a:rPr kumimoji="0" lang="en-US" sz="2800" b="1" i="0" u="none" strike="noStrike" cap="none" normalizeH="0" dirty="0">
                <a:ln>
                  <a:noFill/>
                </a:ln>
                <a:solidFill>
                  <a:srgbClr val="000000"/>
                </a:solidFill>
                <a:effectLst/>
                <a:latin typeface="Arial Narrow"/>
                <a:ea typeface="ＭＳ Ｐゴシック" charset="0"/>
                <a:cs typeface="Arial Narrow"/>
              </a:rPr>
              <a:t> Solutions</a:t>
            </a:r>
            <a:endParaRPr kumimoji="0" lang="en-US" sz="2800" b="1" i="0" u="none" strike="noStrike" cap="none" normalizeH="0" baseline="0" dirty="0">
              <a:ln>
                <a:noFill/>
              </a:ln>
              <a:solidFill>
                <a:srgbClr val="000000"/>
              </a:solidFill>
              <a:effectLst/>
              <a:latin typeface="Arial Narrow"/>
              <a:ea typeface="ＭＳ Ｐゴシック" charset="0"/>
              <a:cs typeface="Arial Narrow"/>
            </a:endParaRPr>
          </a:p>
        </p:txBody>
      </p:sp>
      <p:sp>
        <p:nvSpPr>
          <p:cNvPr id="5" name="Rectangle 4"/>
          <p:cNvSpPr/>
          <p:nvPr/>
        </p:nvSpPr>
        <p:spPr bwMode="auto">
          <a:xfrm>
            <a:off x="152400" y="1905000"/>
            <a:ext cx="1600200" cy="1828800"/>
          </a:xfrm>
          <a:prstGeom prst="rect">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Narrow"/>
                <a:ea typeface="ＭＳ Ｐゴシック" charset="0"/>
                <a:cs typeface="Arial Narrow"/>
              </a:rPr>
              <a:t>Use existing</a:t>
            </a:r>
            <a:r>
              <a:rPr kumimoji="0" lang="en-US" sz="2400" b="0" i="0" u="none" strike="noStrike" cap="none" normalizeH="0" dirty="0">
                <a:ln>
                  <a:noFill/>
                </a:ln>
                <a:solidFill>
                  <a:srgbClr val="000000"/>
                </a:solidFill>
                <a:effectLst/>
                <a:latin typeface="Arial Narrow"/>
                <a:ea typeface="ＭＳ Ｐゴシック" charset="0"/>
                <a:cs typeface="Arial Narrow"/>
              </a:rPr>
              <a:t> resources differently</a:t>
            </a:r>
            <a:endParaRPr kumimoji="0" lang="en-US" sz="2400" b="0" i="0" u="none" strike="noStrike" cap="none" normalizeH="0" baseline="0" dirty="0">
              <a:ln>
                <a:noFill/>
              </a:ln>
              <a:solidFill>
                <a:srgbClr val="000000"/>
              </a:solidFill>
              <a:effectLst/>
              <a:latin typeface="Arial Narrow"/>
              <a:ea typeface="ＭＳ Ｐゴシック" charset="0"/>
              <a:cs typeface="Arial Narrow"/>
            </a:endParaRPr>
          </a:p>
        </p:txBody>
      </p:sp>
      <p:sp>
        <p:nvSpPr>
          <p:cNvPr id="6" name="Rectangle 5"/>
          <p:cNvSpPr/>
          <p:nvPr/>
        </p:nvSpPr>
        <p:spPr bwMode="auto">
          <a:xfrm>
            <a:off x="152400" y="4138108"/>
            <a:ext cx="1981200" cy="1905000"/>
          </a:xfrm>
          <a:prstGeom prst="rect">
            <a:avLst/>
          </a:prstGeom>
          <a:solidFill>
            <a:schemeClr val="tx2">
              <a:lumMod val="40000"/>
              <a:lumOff val="60000"/>
            </a:schemeClr>
          </a:solidFill>
          <a:ln>
            <a:headEnd type="none" w="med" len="med"/>
            <a:tailEnd type="none" w="med" len="med"/>
          </a:ln>
          <a:extLst/>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a:ea typeface="ＭＳ Ｐゴシック" charset="0"/>
                <a:cs typeface="Arial Narrow"/>
              </a:rPr>
              <a:t>Develop relationships</a:t>
            </a:r>
            <a:r>
              <a:rPr kumimoji="0" lang="en-US" sz="2400" b="0" i="0" u="none" strike="noStrike" cap="none" normalizeH="0" dirty="0">
                <a:ln>
                  <a:noFill/>
                </a:ln>
                <a:solidFill>
                  <a:schemeClr val="tx1"/>
                </a:solidFill>
                <a:effectLst/>
                <a:latin typeface="Arial Narrow"/>
                <a:ea typeface="ＭＳ Ｐゴシック" charset="0"/>
                <a:cs typeface="Arial Narrow"/>
              </a:rPr>
              <a:t> with transportation officials</a:t>
            </a:r>
            <a:endParaRPr kumimoji="0" lang="en-US" sz="2400" b="0" i="0" u="none" strike="noStrike" cap="none" normalizeH="0" baseline="0" dirty="0">
              <a:ln>
                <a:noFill/>
              </a:ln>
              <a:solidFill>
                <a:schemeClr val="tx1"/>
              </a:solidFill>
              <a:effectLst/>
              <a:latin typeface="Arial Narrow"/>
              <a:ea typeface="ＭＳ Ｐゴシック" charset="0"/>
              <a:cs typeface="Arial Narrow"/>
            </a:endParaRPr>
          </a:p>
        </p:txBody>
      </p:sp>
      <p:sp>
        <p:nvSpPr>
          <p:cNvPr id="7" name="Rectangle 6"/>
          <p:cNvSpPr/>
          <p:nvPr/>
        </p:nvSpPr>
        <p:spPr bwMode="auto">
          <a:xfrm>
            <a:off x="2438400" y="4724400"/>
            <a:ext cx="2286000" cy="1981200"/>
          </a:xfrm>
          <a:prstGeom prst="rect">
            <a:avLst/>
          </a:prstGeom>
          <a:solidFill>
            <a:schemeClr val="bg2">
              <a:lumMod val="75000"/>
            </a:schemeClr>
          </a:solidFill>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Narrow"/>
                <a:ea typeface="ＭＳ Ｐゴシック" charset="0"/>
                <a:cs typeface="Arial Narrow"/>
              </a:rPr>
              <a:t>Work with other groups</a:t>
            </a:r>
            <a:r>
              <a:rPr kumimoji="0" lang="en-US" sz="2400" b="0" i="0" u="none" strike="noStrike" cap="none" normalizeH="0" dirty="0">
                <a:ln>
                  <a:noFill/>
                </a:ln>
                <a:solidFill>
                  <a:srgbClr val="000000"/>
                </a:solidFill>
                <a:effectLst/>
                <a:latin typeface="Arial Narrow"/>
                <a:ea typeface="ＭＳ Ｐゴシック" charset="0"/>
                <a:cs typeface="Arial Narrow"/>
              </a:rPr>
              <a:t> experiencing transportation challenges</a:t>
            </a:r>
            <a:endParaRPr kumimoji="0" lang="en-US" sz="2400" b="0" i="0" u="none" strike="noStrike" cap="none" normalizeH="0" baseline="0" dirty="0">
              <a:ln>
                <a:noFill/>
              </a:ln>
              <a:solidFill>
                <a:srgbClr val="000000"/>
              </a:solidFill>
              <a:effectLst/>
              <a:latin typeface="Arial Narrow"/>
              <a:ea typeface="ＭＳ Ｐゴシック" charset="0"/>
              <a:cs typeface="Arial Narrow"/>
            </a:endParaRPr>
          </a:p>
        </p:txBody>
      </p:sp>
      <p:sp>
        <p:nvSpPr>
          <p:cNvPr id="8" name="Rectangle 7"/>
          <p:cNvSpPr/>
          <p:nvPr/>
        </p:nvSpPr>
        <p:spPr bwMode="auto">
          <a:xfrm>
            <a:off x="5029200" y="4775051"/>
            <a:ext cx="1981200" cy="1905000"/>
          </a:xfrm>
          <a:prstGeom prst="rect">
            <a:avLst/>
          </a:prstGeom>
          <a:solidFill>
            <a:schemeClr val="accent4">
              <a:lumMod val="60000"/>
              <a:lumOff val="40000"/>
            </a:schemeClr>
          </a:solidFill>
          <a:ln>
            <a:headEnd type="none" w="med" len="med"/>
            <a:tailEnd type="none" w="med" len="med"/>
          </a:ln>
          <a:ex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Narrow"/>
                <a:ea typeface="ＭＳ Ｐゴシック" charset="0"/>
                <a:cs typeface="Arial Narrow"/>
              </a:rPr>
              <a:t>Build transportation competency of service providers</a:t>
            </a:r>
          </a:p>
        </p:txBody>
      </p:sp>
      <p:sp>
        <p:nvSpPr>
          <p:cNvPr id="9" name="Rectangle 8"/>
          <p:cNvSpPr/>
          <p:nvPr/>
        </p:nvSpPr>
        <p:spPr bwMode="auto">
          <a:xfrm>
            <a:off x="7170868" y="3886200"/>
            <a:ext cx="1905000" cy="1524000"/>
          </a:xfrm>
          <a:prstGeom prst="rect">
            <a:avLst/>
          </a:prstGeom>
          <a:solidFill>
            <a:schemeClr val="accent1">
              <a:lumMod val="60000"/>
              <a:lumOff val="40000"/>
            </a:schemeClr>
          </a:solidFill>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Narrow"/>
                <a:ea typeface="ＭＳ Ｐゴシック" charset="0"/>
                <a:cs typeface="Arial Narrow"/>
              </a:rPr>
              <a:t>Change the</a:t>
            </a:r>
            <a:r>
              <a:rPr kumimoji="0" lang="en-US" sz="2400" b="0" i="0" u="none" strike="noStrike" cap="none" normalizeH="0" dirty="0">
                <a:ln>
                  <a:noFill/>
                </a:ln>
                <a:solidFill>
                  <a:srgbClr val="000000"/>
                </a:solidFill>
                <a:effectLst/>
                <a:latin typeface="Arial Narrow"/>
                <a:ea typeface="ＭＳ Ｐゴシック" charset="0"/>
                <a:cs typeface="Arial Narrow"/>
              </a:rPr>
              <a:t> </a:t>
            </a:r>
            <a:r>
              <a:rPr kumimoji="0" lang="en-US" sz="2400" b="0" i="0" u="none" strike="noStrike" cap="none" normalizeH="0" baseline="0" dirty="0">
                <a:ln>
                  <a:noFill/>
                </a:ln>
                <a:solidFill>
                  <a:srgbClr val="000000"/>
                </a:solidFill>
                <a:effectLst/>
                <a:latin typeface="Arial Narrow"/>
                <a:ea typeface="ＭＳ Ｐゴシック" charset="0"/>
                <a:cs typeface="Arial Narrow"/>
              </a:rPr>
              <a:t>transportation mindset</a:t>
            </a:r>
          </a:p>
        </p:txBody>
      </p:sp>
      <p:cxnSp>
        <p:nvCxnSpPr>
          <p:cNvPr id="10" name="Straight Arrow Connector 9"/>
          <p:cNvCxnSpPr/>
          <p:nvPr/>
        </p:nvCxnSpPr>
        <p:spPr bwMode="auto">
          <a:xfrm flipH="1">
            <a:off x="1905000" y="2667000"/>
            <a:ext cx="838200" cy="22860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a:off x="2209800" y="3581400"/>
            <a:ext cx="1143000" cy="76200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a:off x="5562600" y="3581400"/>
            <a:ext cx="457200" cy="106680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a:off x="6096000" y="3200400"/>
            <a:ext cx="914400" cy="937708"/>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H="1">
            <a:off x="3733800" y="3733800"/>
            <a:ext cx="533400" cy="91440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V="1">
            <a:off x="6293224" y="2362200"/>
            <a:ext cx="877644" cy="1524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Rectangle 18"/>
          <p:cNvSpPr/>
          <p:nvPr/>
        </p:nvSpPr>
        <p:spPr bwMode="auto">
          <a:xfrm>
            <a:off x="7194625" y="1828800"/>
            <a:ext cx="1905000" cy="1524000"/>
          </a:xfrm>
          <a:prstGeom prst="rect">
            <a:avLst/>
          </a:prstGeom>
          <a:solidFill>
            <a:schemeClr val="accent2">
              <a:lumMod val="60000"/>
              <a:lumOff val="40000"/>
            </a:schemeClr>
          </a:solidFill>
          <a:ln>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Arial Narrow"/>
                <a:ea typeface="ＭＳ Ｐゴシック" charset="0"/>
                <a:cs typeface="Arial Narrow"/>
              </a:rPr>
              <a:t>Become aware of existing options</a:t>
            </a:r>
          </a:p>
        </p:txBody>
      </p:sp>
    </p:spTree>
    <p:extLst>
      <p:ext uri="{BB962C8B-B14F-4D97-AF65-F5344CB8AC3E}">
        <p14:creationId xmlns:p14="http://schemas.microsoft.com/office/powerpoint/2010/main" val="77717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Become aware of existing options</a:t>
            </a:r>
          </a:p>
        </p:txBody>
      </p:sp>
    </p:spTree>
    <p:extLst>
      <p:ext uri="{BB962C8B-B14F-4D97-AF65-F5344CB8AC3E}">
        <p14:creationId xmlns:p14="http://schemas.microsoft.com/office/powerpoint/2010/main" val="1045641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Community Transportation</a:t>
            </a:r>
          </a:p>
        </p:txBody>
      </p:sp>
      <p:sp>
        <p:nvSpPr>
          <p:cNvPr id="3" name="Content Placeholder 2"/>
          <p:cNvSpPr>
            <a:spLocks noGrp="1"/>
          </p:cNvSpPr>
          <p:nvPr>
            <p:ph sz="quarter" idx="1"/>
          </p:nvPr>
        </p:nvSpPr>
        <p:spPr/>
        <p:txBody>
          <a:bodyPr>
            <a:normAutofit/>
          </a:bodyPr>
          <a:lstStyle/>
          <a:p>
            <a:pPr marL="0" indent="0">
              <a:buNone/>
            </a:pPr>
            <a:r>
              <a:rPr lang="en-US" dirty="0">
                <a:latin typeface="Calibri" panose="020F0502020204030204" pitchFamily="34" charset="0"/>
              </a:rPr>
              <a:t>All transportation resources in a community that are available to help meet community mobility needs</a:t>
            </a:r>
          </a:p>
          <a:p>
            <a:pPr marL="0" indent="0">
              <a:buNone/>
            </a:pPr>
            <a:endParaRPr lang="en-US" dirty="0">
              <a:latin typeface="Calibri" panose="020F0502020204030204" pitchFamily="34" charset="0"/>
            </a:endParaRPr>
          </a:p>
        </p:txBody>
      </p:sp>
      <p:pic>
        <p:nvPicPr>
          <p:cNvPr id="6" name="Picture 2" descr="Worcester Regional Transit Authority Bus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6504"/>
          <a:stretch/>
        </p:blipFill>
        <p:spPr bwMode="auto">
          <a:xfrm>
            <a:off x="1447800" y="3200400"/>
            <a:ext cx="2819400" cy="15530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2 taxis with MWRTA bus"/>
          <p:cNvPicPr>
            <a:picLocks noChangeAspect="1" noChangeArrowheads="1"/>
          </p:cNvPicPr>
          <p:nvPr/>
        </p:nvPicPr>
        <p:blipFill rotWithShape="1">
          <a:blip r:embed="rId4">
            <a:extLst>
              <a:ext uri="{28A0092B-C50C-407E-A947-70E740481C1C}">
                <a14:useLocalDpi xmlns:a14="http://schemas.microsoft.com/office/drawing/2010/main" val="0"/>
              </a:ext>
            </a:extLst>
          </a:blip>
          <a:srcRect l="21588" t="27253" b="7262"/>
          <a:stretch/>
        </p:blipFill>
        <p:spPr bwMode="auto">
          <a:xfrm>
            <a:off x="5181600" y="3200399"/>
            <a:ext cx="2778165" cy="15530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Man in wheelchair on lift in MBTA Ride vehicle "/>
          <p:cNvPicPr>
            <a:picLocks noChangeAspect="1" noChangeArrowheads="1"/>
          </p:cNvPicPr>
          <p:nvPr/>
        </p:nvPicPr>
        <p:blipFill rotWithShape="1">
          <a:blip r:embed="rId5">
            <a:extLst>
              <a:ext uri="{28A0092B-C50C-407E-A947-70E740481C1C}">
                <a14:useLocalDpi xmlns:a14="http://schemas.microsoft.com/office/drawing/2010/main" val="0"/>
              </a:ext>
            </a:extLst>
          </a:blip>
          <a:srcRect t="17709"/>
          <a:stretch/>
        </p:blipFill>
        <p:spPr bwMode="auto">
          <a:xfrm>
            <a:off x="3352800" y="5105400"/>
            <a:ext cx="2724150" cy="14619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8220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 Regional Transit Authorities serve different regions of Massachusetts, in addition to the MBTA serving Greater Boston. Most but not all towns are members of a transit authority.Visit www.mass.gov/info-details/public-transportation-in-massachusetts for a list of all transit authorities and their member municipalities" title="map of Regional Transit Authorities in Massachusetts"/>
          <p:cNvPicPr>
            <a:picLocks noChangeAspect="1"/>
          </p:cNvPicPr>
          <p:nvPr/>
        </p:nvPicPr>
        <p:blipFill rotWithShape="1">
          <a:blip r:embed="rId3">
            <a:extLst>
              <a:ext uri="{28A0092B-C50C-407E-A947-70E740481C1C}">
                <a14:useLocalDpi xmlns:a14="http://schemas.microsoft.com/office/drawing/2010/main" val="0"/>
              </a:ext>
            </a:extLst>
          </a:blip>
          <a:srcRect l="20425" t="5019" r="10484" b="38667"/>
          <a:stretch/>
        </p:blipFill>
        <p:spPr>
          <a:xfrm>
            <a:off x="3288254" y="3200400"/>
            <a:ext cx="5559559" cy="3501559"/>
          </a:xfrm>
          <a:prstGeom prst="rect">
            <a:avLst/>
          </a:prstGeom>
        </p:spPr>
      </p:pic>
      <p:sp>
        <p:nvSpPr>
          <p:cNvPr id="3" name="Content Placeholder 2"/>
          <p:cNvSpPr>
            <a:spLocks noGrp="1"/>
          </p:cNvSpPr>
          <p:nvPr>
            <p:ph idx="1"/>
          </p:nvPr>
        </p:nvSpPr>
        <p:spPr>
          <a:xfrm>
            <a:off x="612648" y="1600200"/>
            <a:ext cx="8836152" cy="5029200"/>
          </a:xfrm>
        </p:spPr>
        <p:txBody>
          <a:bodyPr>
            <a:normAutofit lnSpcReduction="10000"/>
          </a:bodyPr>
          <a:lstStyle/>
          <a:p>
            <a:r>
              <a:rPr lang="en-US" sz="3100" dirty="0">
                <a:latin typeface="Calibri" panose="020F0502020204030204" pitchFamily="34" charset="0"/>
              </a:rPr>
              <a:t>Transit</a:t>
            </a:r>
          </a:p>
          <a:p>
            <a:pPr lvl="1">
              <a:buFont typeface="Wingdings" panose="05000000000000000000" pitchFamily="2" charset="2"/>
              <a:buChar char="q"/>
            </a:pPr>
            <a:r>
              <a:rPr lang="en-US" sz="2800" dirty="0">
                <a:latin typeface="Calibri" panose="020F0502020204030204" pitchFamily="34" charset="0"/>
              </a:rPr>
              <a:t>Fixed-route</a:t>
            </a:r>
          </a:p>
          <a:p>
            <a:pPr lvl="2">
              <a:buFont typeface="Wingdings" panose="05000000000000000000" pitchFamily="2" charset="2"/>
              <a:buChar char="q"/>
            </a:pPr>
            <a:r>
              <a:rPr lang="en-US" sz="2500" dirty="0">
                <a:latin typeface="Calibri" panose="020F0502020204030204" pitchFamily="34" charset="0"/>
              </a:rPr>
              <a:t>Transportation Access Pass</a:t>
            </a:r>
          </a:p>
          <a:p>
            <a:pPr lvl="2">
              <a:buFont typeface="Wingdings" panose="05000000000000000000" pitchFamily="2" charset="2"/>
              <a:buChar char="q"/>
            </a:pPr>
            <a:r>
              <a:rPr lang="en-US" sz="2500" dirty="0">
                <a:latin typeface="Calibri" panose="020F0502020204030204" pitchFamily="34" charset="0"/>
              </a:rPr>
              <a:t>Travel training</a:t>
            </a:r>
          </a:p>
          <a:p>
            <a:pPr lvl="1">
              <a:buFont typeface="Wingdings" panose="05000000000000000000" pitchFamily="2" charset="2"/>
              <a:buChar char="q"/>
            </a:pPr>
            <a:r>
              <a:rPr lang="en-US" sz="2800" dirty="0">
                <a:latin typeface="Calibri" panose="020F0502020204030204" pitchFamily="34" charset="0"/>
              </a:rPr>
              <a:t>Paratransit</a:t>
            </a:r>
          </a:p>
          <a:p>
            <a:pPr lvl="1">
              <a:buFont typeface="Wingdings" panose="05000000000000000000" pitchFamily="2" charset="2"/>
              <a:buChar char="q"/>
            </a:pPr>
            <a:endParaRPr lang="en-US" sz="2800" dirty="0">
              <a:latin typeface="Calibri" panose="020F0502020204030204" pitchFamily="34" charset="0"/>
            </a:endParaRPr>
          </a:p>
          <a:p>
            <a:pPr marL="365760" lvl="1" indent="0">
              <a:buNone/>
            </a:pPr>
            <a:endParaRPr lang="en-US" sz="2800" dirty="0">
              <a:latin typeface="Calibri" panose="020F0502020204030204" pitchFamily="34" charset="0"/>
            </a:endParaRPr>
          </a:p>
          <a:p>
            <a:pPr lvl="1">
              <a:buFont typeface="Wingdings" panose="05000000000000000000" pitchFamily="2" charset="2"/>
              <a:buChar char="q"/>
            </a:pPr>
            <a:endParaRPr lang="en-US" sz="2800" dirty="0">
              <a:latin typeface="Calibri" panose="020F0502020204030204" pitchFamily="34" charset="0"/>
            </a:endParaRPr>
          </a:p>
          <a:p>
            <a:pPr marL="365760" lvl="1" indent="0">
              <a:buNone/>
            </a:pPr>
            <a:endParaRPr lang="en-US" sz="2800" dirty="0">
              <a:latin typeface="Calibri" panose="020F0502020204030204" pitchFamily="34" charset="0"/>
            </a:endParaRPr>
          </a:p>
          <a:p>
            <a:pPr marL="365760" lvl="1" indent="0">
              <a:buNone/>
            </a:pPr>
            <a:r>
              <a:rPr lang="en-US" sz="2800" dirty="0">
                <a:latin typeface="Calibri" panose="020F0502020204030204" pitchFamily="34" charset="0"/>
                <a:hlinkClick r:id="rId4"/>
              </a:rPr>
              <a:t>www.mass.gov/info-details/</a:t>
            </a:r>
            <a:br>
              <a:rPr lang="en-US" sz="2800" dirty="0">
                <a:latin typeface="Calibri" panose="020F0502020204030204" pitchFamily="34" charset="0"/>
                <a:hlinkClick r:id="rId4"/>
              </a:rPr>
            </a:br>
            <a:r>
              <a:rPr lang="en-US" sz="2800" dirty="0">
                <a:latin typeface="Calibri" panose="020F0502020204030204" pitchFamily="34" charset="0"/>
                <a:hlinkClick r:id="rId4"/>
              </a:rPr>
              <a:t>public-transportation-in-massachusetts</a:t>
            </a:r>
            <a:r>
              <a:rPr lang="en-US" sz="2800" dirty="0">
                <a:latin typeface="Calibri" panose="020F0502020204030204" pitchFamily="34" charset="0"/>
              </a:rPr>
              <a:t> </a:t>
            </a:r>
            <a:endParaRPr lang="en-US" sz="3500" dirty="0">
              <a:latin typeface="Calibri" panose="020F0502020204030204" pitchFamily="34" charset="0"/>
            </a:endParaRPr>
          </a:p>
        </p:txBody>
      </p:sp>
      <p:sp>
        <p:nvSpPr>
          <p:cNvPr id="2" name="Title 1"/>
          <p:cNvSpPr>
            <a:spLocks noGrp="1"/>
          </p:cNvSpPr>
          <p:nvPr>
            <p:ph type="title"/>
          </p:nvPr>
        </p:nvSpPr>
        <p:spPr/>
        <p:txBody>
          <a:bodyPr>
            <a:normAutofit/>
          </a:bodyPr>
          <a:lstStyle/>
          <a:p>
            <a:pPr>
              <a:defRPr/>
            </a:pPr>
            <a:r>
              <a:rPr lang="en-US" dirty="0"/>
              <a:t>Public transit</a:t>
            </a:r>
            <a:endParaRPr lang="en-US" sz="4000" dirty="0"/>
          </a:p>
        </p:txBody>
      </p:sp>
      <p:pic>
        <p:nvPicPr>
          <p:cNvPr id="8" name="Content Placeholder 3" descr="MassMobility logo" title="MassMobility logo"/>
          <p:cNvPicPr>
            <a:picLocks noChangeAspect="1" noChangeArrowheads="1"/>
          </p:cNvPicPr>
          <p:nvPr/>
        </p:nvPicPr>
        <p:blipFill>
          <a:blip r:embed="rId5"/>
          <a:srcRect/>
          <a:stretch>
            <a:fillRect/>
          </a:stretch>
        </p:blipFill>
        <p:spPr bwMode="auto">
          <a:xfrm>
            <a:off x="7383462" y="0"/>
            <a:ext cx="1760538" cy="507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62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Travel Instruction</a:t>
            </a:r>
          </a:p>
        </p:txBody>
      </p:sp>
      <p:sp>
        <p:nvSpPr>
          <p:cNvPr id="3" name="Content Placeholder 2"/>
          <p:cNvSpPr>
            <a:spLocks noGrp="1"/>
          </p:cNvSpPr>
          <p:nvPr>
            <p:ph idx="1"/>
          </p:nvPr>
        </p:nvSpPr>
        <p:spPr/>
        <p:txBody>
          <a:bodyPr>
            <a:normAutofit/>
          </a:bodyPr>
          <a:lstStyle/>
          <a:p>
            <a:pPr marL="0" indent="0">
              <a:spcBef>
                <a:spcPts val="0"/>
              </a:spcBef>
              <a:buNone/>
              <a:defRPr/>
            </a:pPr>
            <a:r>
              <a:rPr lang="en-US" sz="2700" dirty="0">
                <a:latin typeface="Calibri" panose="020F0502020204030204" pitchFamily="34" charset="0"/>
              </a:rPr>
              <a:t>The professional activity of teaching individuals with disabilities, seniors, and others how to use fixed-route public transportation independently and safely</a:t>
            </a:r>
          </a:p>
        </p:txBody>
      </p:sp>
      <p:pic>
        <p:nvPicPr>
          <p:cNvPr id="5125" name="Picture 4" descr="transit van"/>
          <p:cNvPicPr>
            <a:picLocks noChangeAspect="1"/>
          </p:cNvPicPr>
          <p:nvPr/>
        </p:nvPicPr>
        <p:blipFill>
          <a:blip r:embed="rId3">
            <a:extLst>
              <a:ext uri="{28A0092B-C50C-407E-A947-70E740481C1C}">
                <a14:useLocalDpi xmlns:a14="http://schemas.microsoft.com/office/drawing/2010/main" val="0"/>
              </a:ext>
            </a:extLst>
          </a:blip>
          <a:srcRect l="40050" t="41064" b="4939"/>
          <a:stretch>
            <a:fillRect/>
          </a:stretch>
        </p:blipFill>
        <p:spPr bwMode="auto">
          <a:xfrm>
            <a:off x="315166" y="5121001"/>
            <a:ext cx="2446338"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7" descr="transit bus"/>
          <p:cNvPicPr>
            <a:picLocks noChangeAspect="1"/>
          </p:cNvPicPr>
          <p:nvPr/>
        </p:nvPicPr>
        <p:blipFill>
          <a:blip r:embed="rId4">
            <a:extLst>
              <a:ext uri="{28A0092B-C50C-407E-A947-70E740481C1C}">
                <a14:useLocalDpi xmlns:a14="http://schemas.microsoft.com/office/drawing/2010/main" val="0"/>
              </a:ext>
            </a:extLst>
          </a:blip>
          <a:srcRect l="27266"/>
          <a:stretch>
            <a:fillRect/>
          </a:stretch>
        </p:blipFill>
        <p:spPr bwMode="auto">
          <a:xfrm>
            <a:off x="421304" y="3064093"/>
            <a:ext cx="2234063" cy="204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transit system map"/>
          <p:cNvPicPr>
            <a:picLocks noChangeAspect="1" noChangeArrowheads="1"/>
          </p:cNvPicPr>
          <p:nvPr/>
        </p:nvPicPr>
        <p:blipFill>
          <a:blip r:embed="rId5">
            <a:extLst>
              <a:ext uri="{28A0092B-C50C-407E-A947-70E740481C1C}">
                <a14:useLocalDpi xmlns:a14="http://schemas.microsoft.com/office/drawing/2010/main" val="0"/>
              </a:ext>
            </a:extLst>
          </a:blip>
          <a:srcRect l="32500" t="13916" r="33600" b="6281"/>
          <a:stretch>
            <a:fillRect/>
          </a:stretch>
        </p:blipFill>
        <p:spPr bwMode="auto">
          <a:xfrm>
            <a:off x="3047999" y="3064093"/>
            <a:ext cx="2738171" cy="3537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4" descr="Charlie card"/>
          <p:cNvPicPr>
            <a:picLocks noChangeAspect="1" noChangeArrowheads="1"/>
          </p:cNvPicPr>
          <p:nvPr/>
        </p:nvPicPr>
        <p:blipFill>
          <a:blip r:embed="rId6">
            <a:extLst>
              <a:ext uri="{28A0092B-C50C-407E-A947-70E740481C1C}">
                <a14:useLocalDpi xmlns:a14="http://schemas.microsoft.com/office/drawing/2010/main" val="0"/>
              </a:ext>
            </a:extLst>
          </a:blip>
          <a:srcRect l="7141" t="8830" r="7071" b="8521"/>
          <a:stretch>
            <a:fillRect/>
          </a:stretch>
        </p:blipFill>
        <p:spPr bwMode="auto">
          <a:xfrm>
            <a:off x="4114800" y="5495468"/>
            <a:ext cx="19812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ravel trainer shows a trainee the bus schedule"/>
          <p:cNvPicPr>
            <a:picLocks noChangeAspect="1"/>
          </p:cNvPicPr>
          <p:nvPr/>
        </p:nvPicPr>
        <p:blipFill rotWithShape="1">
          <a:blip r:embed="rId7" cstate="print">
            <a:extLst>
              <a:ext uri="{28A0092B-C50C-407E-A947-70E740481C1C}">
                <a14:useLocalDpi xmlns:a14="http://schemas.microsoft.com/office/drawing/2010/main" val="0"/>
              </a:ext>
            </a:extLst>
          </a:blip>
          <a:srcRect l="14015" t="33728" r="11931"/>
          <a:stretch/>
        </p:blipFill>
        <p:spPr>
          <a:xfrm>
            <a:off x="6301883" y="3064093"/>
            <a:ext cx="2514688" cy="1688512"/>
          </a:xfrm>
          <a:prstGeom prst="rect">
            <a:avLst/>
          </a:prstGeom>
        </p:spPr>
      </p:pic>
      <p:pic>
        <p:nvPicPr>
          <p:cNvPr id="10" name="Picture Placeholder 4" descr="Bhutanese elders riding a bus"/>
          <p:cNvPicPr>
            <a:picLocks noChangeAspect="1"/>
          </p:cNvPicPr>
          <p:nvPr/>
        </p:nvPicPr>
        <p:blipFill rotWithShape="1">
          <a:blip r:embed="rId8" cstate="print">
            <a:extLst>
              <a:ext uri="{28A0092B-C50C-407E-A947-70E740481C1C}">
                <a14:useLocalDpi xmlns:a14="http://schemas.microsoft.com/office/drawing/2010/main" val="0"/>
              </a:ext>
            </a:extLst>
          </a:blip>
          <a:srcRect l="9851" t="29132" r="9851"/>
          <a:stretch/>
        </p:blipFill>
        <p:spPr bwMode="auto">
          <a:xfrm>
            <a:off x="6238369" y="5423799"/>
            <a:ext cx="2578202" cy="134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3" descr="MassMobility logo" title="MassMobility logo"/>
          <p:cNvPicPr>
            <a:picLocks noChangeAspect="1" noChangeArrowheads="1"/>
          </p:cNvPicPr>
          <p:nvPr/>
        </p:nvPicPr>
        <p:blipFill>
          <a:blip r:embed="rId9"/>
          <a:srcRect/>
          <a:stretch>
            <a:fillRect/>
          </a:stretch>
        </p:blipFill>
        <p:spPr bwMode="auto">
          <a:xfrm>
            <a:off x="7383462" y="0"/>
            <a:ext cx="1760538" cy="507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052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78952" cy="990600"/>
          </a:xfrm>
        </p:spPr>
        <p:txBody>
          <a:bodyPr>
            <a:normAutofit/>
          </a:bodyPr>
          <a:lstStyle/>
          <a:p>
            <a:r>
              <a:rPr lang="en-US" dirty="0"/>
              <a:t>Refer Consumers to Travel Instruction</a:t>
            </a:r>
          </a:p>
        </p:txBody>
      </p:sp>
      <p:graphicFrame>
        <p:nvGraphicFramePr>
          <p:cNvPr id="4" name="Table 3"/>
          <p:cNvGraphicFramePr>
            <a:graphicFrameLocks noGrp="1"/>
          </p:cNvGraphicFramePr>
          <p:nvPr>
            <p:extLst>
              <p:ext uri="{D42A27DB-BD31-4B8C-83A1-F6EECF244321}">
                <p14:modId xmlns:p14="http://schemas.microsoft.com/office/powerpoint/2010/main" val="2418885294"/>
              </p:ext>
            </p:extLst>
          </p:nvPr>
        </p:nvGraphicFramePr>
        <p:xfrm>
          <a:off x="228600" y="2209800"/>
          <a:ext cx="8787581" cy="4495799"/>
        </p:xfrm>
        <a:graphic>
          <a:graphicData uri="http://schemas.openxmlformats.org/drawingml/2006/table">
            <a:tbl>
              <a:tblPr/>
              <a:tblGrid>
                <a:gridCol w="4239622">
                  <a:extLst>
                    <a:ext uri="{9D8B030D-6E8A-4147-A177-3AD203B41FA5}">
                      <a16:colId xmlns:a16="http://schemas.microsoft.com/office/drawing/2014/main" val="20000"/>
                    </a:ext>
                  </a:extLst>
                </a:gridCol>
                <a:gridCol w="4547959">
                  <a:extLst>
                    <a:ext uri="{9D8B030D-6E8A-4147-A177-3AD203B41FA5}">
                      <a16:colId xmlns:a16="http://schemas.microsoft.com/office/drawing/2014/main" val="20001"/>
                    </a:ext>
                  </a:extLst>
                </a:gridCol>
              </a:tblGrid>
              <a:tr h="393186">
                <a:tc>
                  <a:txBody>
                    <a:bodyPr/>
                    <a:lstStyle/>
                    <a:p>
                      <a:pPr algn="l" fontAlgn="t"/>
                      <a:r>
                        <a:rPr lang="en-US" sz="1800" b="1" i="1" dirty="0">
                          <a:solidFill>
                            <a:srgbClr val="141414"/>
                          </a:solidFill>
                          <a:effectLst/>
                        </a:rPr>
                        <a:t>Transit Authority</a:t>
                      </a:r>
                    </a:p>
                  </a:txBody>
                  <a:tcPr marL="88490" marR="0" marT="0" marB="0">
                    <a:lnL>
                      <a:noFill/>
                    </a:lnL>
                    <a:lnR>
                      <a:noFill/>
                    </a:lnR>
                    <a:lnT>
                      <a:noFill/>
                    </a:lnT>
                    <a:lnB>
                      <a:noFill/>
                    </a:lnB>
                  </a:tcPr>
                </a:tc>
                <a:tc>
                  <a:txBody>
                    <a:bodyPr/>
                    <a:lstStyle/>
                    <a:p>
                      <a:pPr algn="l" fontAlgn="t"/>
                      <a:r>
                        <a:rPr lang="en-US" sz="1800" b="1" i="1" dirty="0">
                          <a:solidFill>
                            <a:srgbClr val="141414"/>
                          </a:solidFill>
                          <a:effectLst/>
                        </a:rPr>
                        <a:t>Contact Information</a:t>
                      </a:r>
                    </a:p>
                  </a:txBody>
                  <a:tcPr marL="56634" marR="0" marT="0" marB="0">
                    <a:lnL>
                      <a:noFill/>
                    </a:lnL>
                    <a:lnR>
                      <a:noFill/>
                    </a:lnR>
                    <a:lnT>
                      <a:noFill/>
                    </a:lnT>
                    <a:lnB>
                      <a:noFill/>
                    </a:lnB>
                  </a:tcPr>
                </a:tc>
                <a:extLst>
                  <a:ext uri="{0D108BD9-81ED-4DB2-BD59-A6C34878D82A}">
                    <a16:rowId xmlns:a16="http://schemas.microsoft.com/office/drawing/2014/main" val="10000"/>
                  </a:ext>
                </a:extLst>
              </a:tr>
              <a:tr h="306993">
                <a:tc>
                  <a:txBody>
                    <a:bodyPr/>
                    <a:lstStyle/>
                    <a:p>
                      <a:pPr algn="l" fontAlgn="t"/>
                      <a:r>
                        <a:rPr lang="en-US" sz="1400" dirty="0">
                          <a:effectLst/>
                        </a:rPr>
                        <a:t>Berkshire Regional Transit Authority</a:t>
                      </a:r>
                    </a:p>
                  </a:txBody>
                  <a:tcPr marL="88490" marR="0" marT="0" marB="0">
                    <a:lnL>
                      <a:noFill/>
                    </a:lnL>
                    <a:lnR>
                      <a:noFill/>
                    </a:lnR>
                    <a:lnT>
                      <a:noFill/>
                    </a:lnT>
                    <a:lnB w="9525" cap="flat" cmpd="sng" algn="ctr">
                      <a:solidFill>
                        <a:srgbClr val="DCDCDC"/>
                      </a:solidFill>
                      <a:prstDash val="solid"/>
                      <a:round/>
                      <a:headEnd type="none" w="med" len="med"/>
                      <a:tailEnd type="none" w="med" len="med"/>
                    </a:lnB>
                  </a:tcPr>
                </a:tc>
                <a:tc>
                  <a:txBody>
                    <a:bodyPr/>
                    <a:lstStyle/>
                    <a:p>
                      <a:pPr algn="l" fontAlgn="t"/>
                      <a:r>
                        <a:rPr lang="en-US" sz="1400" b="1" u="none" strike="noStrike" dirty="0">
                          <a:solidFill>
                            <a:srgbClr val="14558F"/>
                          </a:solidFill>
                          <a:effectLst/>
                          <a:hlinkClick r:id="rId2"/>
                        </a:rPr>
                        <a:t>www.berkshirerta.com/traveltraining.php</a:t>
                      </a:r>
                      <a:endParaRPr lang="en-US" sz="1400" dirty="0">
                        <a:effectLst/>
                      </a:endParaRPr>
                    </a:p>
                  </a:txBody>
                  <a:tcPr marL="56634" marR="0" marT="0" marB="0">
                    <a:lnL>
                      <a:noFill/>
                    </a:lnL>
                    <a:lnR>
                      <a:noFill/>
                    </a:lnR>
                    <a:lnT>
                      <a:noFill/>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1"/>
                  </a:ext>
                </a:extLst>
              </a:tr>
              <a:tr h="322105">
                <a:tc>
                  <a:txBody>
                    <a:bodyPr/>
                    <a:lstStyle/>
                    <a:p>
                      <a:pPr algn="l" fontAlgn="t"/>
                      <a:r>
                        <a:rPr lang="en-US" sz="1400" dirty="0">
                          <a:effectLst/>
                        </a:rPr>
                        <a:t>Cape Cod Regional Transit Authority</a:t>
                      </a:r>
                    </a:p>
                  </a:txBody>
                  <a:tcPr marL="88490"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tc>
                  <a:txBody>
                    <a:bodyPr/>
                    <a:lstStyle/>
                    <a:p>
                      <a:pPr algn="l" fontAlgn="t"/>
                      <a:r>
                        <a:rPr lang="en-US" sz="1400" dirty="0">
                          <a:effectLst/>
                        </a:rPr>
                        <a:t>(508) 775-8504 ext. 201</a:t>
                      </a:r>
                    </a:p>
                  </a:txBody>
                  <a:tcPr marL="56634"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2"/>
                  </a:ext>
                </a:extLst>
              </a:tr>
              <a:tr h="512200">
                <a:tc>
                  <a:txBody>
                    <a:bodyPr/>
                    <a:lstStyle/>
                    <a:p>
                      <a:pPr algn="l" fontAlgn="t"/>
                      <a:r>
                        <a:rPr lang="en-US" sz="1400" dirty="0">
                          <a:effectLst/>
                        </a:rPr>
                        <a:t>Greater Attleboro Taunton Regional Transit Authority</a:t>
                      </a:r>
                    </a:p>
                  </a:txBody>
                  <a:tcPr marL="88490"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tc>
                  <a:txBody>
                    <a:bodyPr/>
                    <a:lstStyle/>
                    <a:p>
                      <a:pPr algn="l" fontAlgn="t"/>
                      <a:r>
                        <a:rPr lang="en-US" sz="1400" dirty="0">
                          <a:effectLst/>
                        </a:rPr>
                        <a:t>(508) 823-8828, ext. 225</a:t>
                      </a:r>
                    </a:p>
                  </a:txBody>
                  <a:tcPr marL="56634"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3"/>
                  </a:ext>
                </a:extLst>
              </a:tr>
              <a:tr h="375958">
                <a:tc>
                  <a:txBody>
                    <a:bodyPr/>
                    <a:lstStyle/>
                    <a:p>
                      <a:pPr algn="l" fontAlgn="t"/>
                      <a:r>
                        <a:rPr lang="en-US" sz="1400" dirty="0">
                          <a:effectLst/>
                        </a:rPr>
                        <a:t>Martha’s Vineyard Regional Transit Authority</a:t>
                      </a:r>
                    </a:p>
                  </a:txBody>
                  <a:tcPr marL="88490"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tc>
                  <a:txBody>
                    <a:bodyPr/>
                    <a:lstStyle/>
                    <a:p>
                      <a:pPr algn="l" fontAlgn="t"/>
                      <a:r>
                        <a:rPr lang="en-US" sz="1400" dirty="0">
                          <a:effectLst/>
                        </a:rPr>
                        <a:t>(508) 693-9440</a:t>
                      </a:r>
                    </a:p>
                  </a:txBody>
                  <a:tcPr marL="56634"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4"/>
                  </a:ext>
                </a:extLst>
              </a:tr>
              <a:tr h="416777">
                <a:tc>
                  <a:txBody>
                    <a:bodyPr/>
                    <a:lstStyle/>
                    <a:p>
                      <a:pPr algn="l" fontAlgn="t"/>
                      <a:r>
                        <a:rPr lang="en-US" sz="1400" dirty="0">
                          <a:effectLst/>
                        </a:rPr>
                        <a:t>MBTA</a:t>
                      </a:r>
                    </a:p>
                  </a:txBody>
                  <a:tcPr marL="88490"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tc>
                  <a:txBody>
                    <a:bodyPr/>
                    <a:lstStyle/>
                    <a:p>
                      <a:pPr algn="l" fontAlgn="t"/>
                      <a:r>
                        <a:rPr lang="en-US" sz="1400" b="1" u="none" strike="noStrike" dirty="0">
                          <a:solidFill>
                            <a:srgbClr val="14558F"/>
                          </a:solidFill>
                          <a:effectLst/>
                          <a:hlinkClick r:id="rId3"/>
                        </a:rPr>
                        <a:t>https://mbta.com/accessibility/travel-instruction-training</a:t>
                      </a:r>
                      <a:endParaRPr lang="en-US" sz="1400" dirty="0">
                        <a:effectLst/>
                      </a:endParaRPr>
                    </a:p>
                  </a:txBody>
                  <a:tcPr marR="190500" marT="95250" marB="9525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5"/>
                  </a:ext>
                </a:extLst>
              </a:tr>
              <a:tr h="512200">
                <a:tc>
                  <a:txBody>
                    <a:bodyPr/>
                    <a:lstStyle/>
                    <a:p>
                      <a:pPr algn="l" fontAlgn="t"/>
                      <a:r>
                        <a:rPr lang="en-US" sz="1400" dirty="0">
                          <a:effectLst/>
                        </a:rPr>
                        <a:t>Merrimack Valley Regional Transit Authority</a:t>
                      </a:r>
                    </a:p>
                  </a:txBody>
                  <a:tcPr marL="88490"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tc>
                  <a:txBody>
                    <a:bodyPr/>
                    <a:lstStyle/>
                    <a:p>
                      <a:pPr algn="l" fontAlgn="t"/>
                      <a:r>
                        <a:rPr lang="en-US" sz="1400" dirty="0">
                          <a:effectLst/>
                        </a:rPr>
                        <a:t>(978) 469-6878 </a:t>
                      </a:r>
                    </a:p>
                  </a:txBody>
                  <a:tcPr marL="56634"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6"/>
                  </a:ext>
                </a:extLst>
              </a:tr>
              <a:tr h="512200">
                <a:tc>
                  <a:txBody>
                    <a:bodyPr/>
                    <a:lstStyle/>
                    <a:p>
                      <a:pPr algn="l" fontAlgn="t"/>
                      <a:r>
                        <a:rPr lang="en-US" sz="1400" dirty="0">
                          <a:effectLst/>
                        </a:rPr>
                        <a:t>MetroWest Regional Transit Authority</a:t>
                      </a:r>
                    </a:p>
                  </a:txBody>
                  <a:tcPr marL="88490"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tc>
                  <a:txBody>
                    <a:bodyPr/>
                    <a:lstStyle/>
                    <a:p>
                      <a:pPr algn="l" fontAlgn="t"/>
                      <a:r>
                        <a:rPr lang="en-US" sz="1400" b="1" u="none" strike="noStrike" dirty="0">
                          <a:solidFill>
                            <a:srgbClr val="14558F"/>
                          </a:solidFill>
                          <a:effectLst/>
                          <a:hlinkClick r:id="rId4"/>
                        </a:rPr>
                        <a:t>www.mwrta.com/programs/transitions-travel-training</a:t>
                      </a:r>
                      <a:endParaRPr lang="en-US" sz="1400" dirty="0">
                        <a:effectLst/>
                      </a:endParaRPr>
                    </a:p>
                  </a:txBody>
                  <a:tcPr marR="190500" marT="95250" marB="9525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7"/>
                  </a:ext>
                </a:extLst>
              </a:tr>
              <a:tr h="309875">
                <a:tc>
                  <a:txBody>
                    <a:bodyPr/>
                    <a:lstStyle/>
                    <a:p>
                      <a:pPr algn="l" fontAlgn="t"/>
                      <a:r>
                        <a:rPr lang="en-US" sz="1400" dirty="0">
                          <a:effectLst/>
                        </a:rPr>
                        <a:t>Montachusett Regional Transit Authority</a:t>
                      </a:r>
                    </a:p>
                  </a:txBody>
                  <a:tcPr marL="88490"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tc>
                  <a:txBody>
                    <a:bodyPr/>
                    <a:lstStyle/>
                    <a:p>
                      <a:pPr algn="l" fontAlgn="t"/>
                      <a:r>
                        <a:rPr kumimoji="0" lang="en-US" sz="1400" b="1" i="0" u="none" strike="noStrike" kern="1200" dirty="0">
                          <a:solidFill>
                            <a:schemeClr val="tx1"/>
                          </a:solidFill>
                          <a:effectLst/>
                          <a:latin typeface="+mn-lt"/>
                          <a:ea typeface="+mn-ea"/>
                          <a:cs typeface="+mn-cs"/>
                          <a:hlinkClick r:id="rId5"/>
                        </a:rPr>
                        <a:t>www.mrta.us/how_to_ride/travel-training</a:t>
                      </a:r>
                      <a:endParaRPr lang="en-US" sz="1400" dirty="0">
                        <a:effectLst/>
                      </a:endParaRPr>
                    </a:p>
                  </a:txBody>
                  <a:tcPr marL="56634"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8"/>
                  </a:ext>
                </a:extLst>
              </a:tr>
              <a:tr h="322105">
                <a:tc>
                  <a:txBody>
                    <a:bodyPr/>
                    <a:lstStyle/>
                    <a:p>
                      <a:pPr algn="l" fontAlgn="t"/>
                      <a:r>
                        <a:rPr lang="en-US" sz="1400" dirty="0">
                          <a:effectLst/>
                        </a:rPr>
                        <a:t>Pioneer Valley Transit Authority</a:t>
                      </a:r>
                    </a:p>
                  </a:txBody>
                  <a:tcPr marL="88490"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tc>
                  <a:txBody>
                    <a:bodyPr/>
                    <a:lstStyle/>
                    <a:p>
                      <a:pPr algn="l" fontAlgn="t"/>
                      <a:r>
                        <a:rPr lang="en-US" sz="1400" b="1" u="none" strike="noStrike" dirty="0">
                          <a:solidFill>
                            <a:srgbClr val="14558F"/>
                          </a:solidFill>
                          <a:effectLst/>
                          <a:hlinkClick r:id="rId6"/>
                        </a:rPr>
                        <a:t>pvta.com/travelTraining.php</a:t>
                      </a:r>
                      <a:r>
                        <a:rPr lang="en-US" sz="1400" dirty="0">
                          <a:effectLst/>
                        </a:rPr>
                        <a:t> </a:t>
                      </a:r>
                    </a:p>
                  </a:txBody>
                  <a:tcPr marL="56634" marR="0" marT="0" marB="0">
                    <a:lnL>
                      <a:noFill/>
                    </a:lnL>
                    <a:lnR>
                      <a:noFill/>
                    </a:lnR>
                    <a:lnT w="9525" cap="flat" cmpd="sng" algn="ctr">
                      <a:solidFill>
                        <a:srgbClr val="DCDCDC"/>
                      </a:solidFill>
                      <a:prstDash val="solid"/>
                      <a:round/>
                      <a:headEnd type="none" w="med" len="med"/>
                      <a:tailEnd type="none" w="med" len="med"/>
                    </a:lnT>
                    <a:lnB w="9525" cap="flat" cmpd="sng" algn="ctr">
                      <a:solidFill>
                        <a:srgbClr val="DCDCDC"/>
                      </a:solidFill>
                      <a:prstDash val="solid"/>
                      <a:round/>
                      <a:headEnd type="none" w="med" len="med"/>
                      <a:tailEnd type="none" w="med" len="med"/>
                    </a:lnB>
                  </a:tcPr>
                </a:tc>
                <a:extLst>
                  <a:ext uri="{0D108BD9-81ED-4DB2-BD59-A6C34878D82A}">
                    <a16:rowId xmlns:a16="http://schemas.microsoft.com/office/drawing/2014/main" val="10009"/>
                  </a:ext>
                </a:extLst>
              </a:tr>
              <a:tr h="512200">
                <a:tc>
                  <a:txBody>
                    <a:bodyPr/>
                    <a:lstStyle/>
                    <a:p>
                      <a:pPr algn="l" fontAlgn="t"/>
                      <a:r>
                        <a:rPr lang="en-US" sz="1400" dirty="0">
                          <a:effectLst/>
                        </a:rPr>
                        <a:t>Worcester Regional Transit Authority</a:t>
                      </a:r>
                    </a:p>
                  </a:txBody>
                  <a:tcPr marL="88490" marR="0" marT="0" marB="0">
                    <a:lnL>
                      <a:noFill/>
                    </a:lnL>
                    <a:lnR>
                      <a:noFill/>
                    </a:lnR>
                    <a:lnT w="9525" cap="flat" cmpd="sng" algn="ctr">
                      <a:solidFill>
                        <a:srgbClr val="DCDCDC"/>
                      </a:solidFill>
                      <a:prstDash val="solid"/>
                      <a:round/>
                      <a:headEnd type="none" w="med" len="med"/>
                      <a:tailEnd type="none" w="med" len="med"/>
                    </a:lnT>
                    <a:lnB>
                      <a:noFill/>
                    </a:lnB>
                  </a:tcPr>
                </a:tc>
                <a:tc>
                  <a:txBody>
                    <a:bodyPr/>
                    <a:lstStyle/>
                    <a:p>
                      <a:pPr algn="l" fontAlgn="t"/>
                      <a:r>
                        <a:rPr lang="en-US" sz="1400" b="1" u="none" strike="noStrike" dirty="0">
                          <a:solidFill>
                            <a:srgbClr val="14558F"/>
                          </a:solidFill>
                          <a:effectLst/>
                          <a:hlinkClick r:id="rId7"/>
                        </a:rPr>
                        <a:t>www.wrtaparatransit.com/wrta-travel-training.htm</a:t>
                      </a:r>
                      <a:endParaRPr lang="en-US" sz="1400" dirty="0">
                        <a:effectLst/>
                      </a:endParaRPr>
                    </a:p>
                  </a:txBody>
                  <a:tcPr marL="56634" marR="0" marT="0" marB="0">
                    <a:lnL>
                      <a:noFill/>
                    </a:lnL>
                    <a:lnR>
                      <a:noFill/>
                    </a:lnR>
                    <a:lnT w="9525" cap="flat" cmpd="sng" algn="ctr">
                      <a:solidFill>
                        <a:srgbClr val="DCDCDC"/>
                      </a:solidFill>
                      <a:prstDash val="solid"/>
                      <a:round/>
                      <a:headEnd type="none" w="med" len="med"/>
                      <a:tailEnd type="none" w="med" len="med"/>
                    </a:lnT>
                    <a:lnB>
                      <a:noFill/>
                    </a:lnB>
                  </a:tcPr>
                </a:tc>
                <a:extLst>
                  <a:ext uri="{0D108BD9-81ED-4DB2-BD59-A6C34878D82A}">
                    <a16:rowId xmlns:a16="http://schemas.microsoft.com/office/drawing/2014/main" val="10010"/>
                  </a:ext>
                </a:extLst>
              </a:tr>
            </a:tbl>
          </a:graphicData>
        </a:graphic>
      </p:graphicFrame>
      <p:sp>
        <p:nvSpPr>
          <p:cNvPr id="5" name="Rectangle 4"/>
          <p:cNvSpPr/>
          <p:nvPr/>
        </p:nvSpPr>
        <p:spPr>
          <a:xfrm>
            <a:off x="-4916" y="1676400"/>
            <a:ext cx="9067800" cy="430887"/>
          </a:xfrm>
          <a:prstGeom prst="rect">
            <a:avLst/>
          </a:prstGeom>
        </p:spPr>
        <p:txBody>
          <a:bodyPr wrap="square">
            <a:spAutoFit/>
          </a:bodyPr>
          <a:lstStyle/>
          <a:p>
            <a:pPr lvl="1">
              <a:defRPr/>
            </a:pPr>
            <a:r>
              <a:rPr lang="en-US" sz="2200" u="sng" dirty="0">
                <a:latin typeface="Calibri" panose="020F0502020204030204" pitchFamily="34" charset="0"/>
                <a:hlinkClick r:id="rId8"/>
              </a:rPr>
              <a:t>www.mass.gov/service-details/learn-to-ride-transit-with-travel-instruction</a:t>
            </a:r>
            <a:endParaRPr lang="en-US" sz="2200" dirty="0">
              <a:latin typeface="Calibri" panose="020F0502020204030204" pitchFamily="34" charset="0"/>
            </a:endParaRPr>
          </a:p>
        </p:txBody>
      </p:sp>
      <p:pic>
        <p:nvPicPr>
          <p:cNvPr id="6" name="Content Placeholder 3" descr="MassMobility logo" title="MassMobility logo"/>
          <p:cNvPicPr>
            <a:picLocks noChangeAspect="1" noChangeArrowheads="1"/>
          </p:cNvPicPr>
          <p:nvPr/>
        </p:nvPicPr>
        <p:blipFill>
          <a:blip r:embed="rId9"/>
          <a:srcRect/>
          <a:stretch>
            <a:fillRect/>
          </a:stretch>
        </p:blipFill>
        <p:spPr bwMode="auto">
          <a:xfrm>
            <a:off x="7383462" y="0"/>
            <a:ext cx="1760538" cy="507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47485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4">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AA2B1E"/>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1551</TotalTime>
  <Words>846</Words>
  <Application>Microsoft Macintosh PowerPoint</Application>
  <PresentationFormat>On-screen Show (4:3)</PresentationFormat>
  <Paragraphs>200</Paragraphs>
  <Slides>37</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Arial Narrow</vt:lpstr>
      <vt:lpstr>Calibri</vt:lpstr>
      <vt:lpstr>Times</vt:lpstr>
      <vt:lpstr>Tw Cen MT</vt:lpstr>
      <vt:lpstr>Verdana</vt:lpstr>
      <vt:lpstr>Wingdings</vt:lpstr>
      <vt:lpstr>Wingdings 2</vt:lpstr>
      <vt:lpstr>Median</vt:lpstr>
      <vt:lpstr>Custom Design</vt:lpstr>
      <vt:lpstr>Massachusetts: Working to Solve the Transportation Challenge </vt:lpstr>
      <vt:lpstr>Who are we?</vt:lpstr>
      <vt:lpstr>Welcome!</vt:lpstr>
      <vt:lpstr>A Six-Pronged Approach</vt:lpstr>
      <vt:lpstr>Become aware of existing options</vt:lpstr>
      <vt:lpstr>Community Transportation</vt:lpstr>
      <vt:lpstr>Public transit</vt:lpstr>
      <vt:lpstr>Travel Instruction</vt:lpstr>
      <vt:lpstr>Refer Consumers to Travel Instruction</vt:lpstr>
      <vt:lpstr>Other Transportation Options</vt:lpstr>
      <vt:lpstr>Changing the transportation mindset</vt:lpstr>
      <vt:lpstr>“It’s more than just the van.”</vt:lpstr>
      <vt:lpstr>PowerPoint Presentation</vt:lpstr>
      <vt:lpstr>Transportation: Avoiding Passive Dependence &amp; Acceptance </vt:lpstr>
      <vt:lpstr>Chat Box!</vt:lpstr>
      <vt:lpstr>Build the transportation competency of service providers</vt:lpstr>
      <vt:lpstr>Service Provider Role</vt:lpstr>
      <vt:lpstr>Tools for navigating the options</vt:lpstr>
      <vt:lpstr>Let’s Get Going!</vt:lpstr>
      <vt:lpstr>Develop &amp; implement a program</vt:lpstr>
      <vt:lpstr>Offer travel instruction</vt:lpstr>
      <vt:lpstr>National Transportation Resources</vt:lpstr>
      <vt:lpstr>Build relationships with transportation officials</vt:lpstr>
      <vt:lpstr>Discussion: Transportation Officials</vt:lpstr>
      <vt:lpstr>Critical Importance of Engaging Individuals with Disabilities in Transportation Planning</vt:lpstr>
      <vt:lpstr>www.acltoolkit.org</vt:lpstr>
      <vt:lpstr>PowerPoint Presentation</vt:lpstr>
      <vt:lpstr>Work with other groups experiencing transportation challenges</vt:lpstr>
      <vt:lpstr>Polls</vt:lpstr>
      <vt:lpstr>Partnering to improve mobility</vt:lpstr>
      <vt:lpstr>Regional Coordinating Councils </vt:lpstr>
      <vt:lpstr>Use existing resources differently</vt:lpstr>
      <vt:lpstr>Get more from what you have</vt:lpstr>
      <vt:lpstr>Answering your questions</vt:lpstr>
      <vt:lpstr>Next steps</vt:lpstr>
      <vt:lpstr>Want to learn more?</vt:lpstr>
      <vt:lpstr>Keep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Transportation Tools and Strategies</dc:title>
  <dc:creator>EHS</dc:creator>
  <cp:lastModifiedBy>David Hoff</cp:lastModifiedBy>
  <cp:revision>257</cp:revision>
  <cp:lastPrinted>2017-10-30T17:59:58Z</cp:lastPrinted>
  <dcterms:created xsi:type="dcterms:W3CDTF">2017-10-10T18:47:03Z</dcterms:created>
  <dcterms:modified xsi:type="dcterms:W3CDTF">2019-03-19T22:49:41Z</dcterms:modified>
</cp:coreProperties>
</file>